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3" r:id="rId2"/>
    <p:sldId id="272" r:id="rId3"/>
    <p:sldId id="312" r:id="rId4"/>
    <p:sldId id="287" r:id="rId5"/>
    <p:sldId id="259" r:id="rId6"/>
    <p:sldId id="311" r:id="rId7"/>
    <p:sldId id="262" r:id="rId8"/>
    <p:sldId id="313" r:id="rId9"/>
    <p:sldId id="256" r:id="rId10"/>
    <p:sldId id="314" r:id="rId11"/>
    <p:sldId id="324" r:id="rId12"/>
    <p:sldId id="279" r:id="rId13"/>
    <p:sldId id="316" r:id="rId14"/>
    <p:sldId id="315" r:id="rId15"/>
    <p:sldId id="322" r:id="rId16"/>
    <p:sldId id="319" r:id="rId17"/>
    <p:sldId id="317" r:id="rId18"/>
    <p:sldId id="318" r:id="rId19"/>
    <p:sldId id="325" r:id="rId20"/>
    <p:sldId id="309" r:id="rId21"/>
    <p:sldId id="326" r:id="rId22"/>
    <p:sldId id="320" r:id="rId23"/>
    <p:sldId id="321" r:id="rId24"/>
    <p:sldId id="30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E14"/>
    <a:srgbClr val="FFCC66"/>
    <a:srgbClr val="385D8A"/>
    <a:srgbClr val="3A7DCE"/>
    <a:srgbClr val="8EB4E2"/>
    <a:srgbClr val="C7C7C7"/>
    <a:srgbClr val="2C69B2"/>
    <a:srgbClr val="6297D8"/>
    <a:srgbClr val="5991D5"/>
    <a:srgbClr val="6FA0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91" autoAdjust="0"/>
    <p:restoredTop sz="94713" autoAdjust="0"/>
  </p:normalViewPr>
  <p:slideViewPr>
    <p:cSldViewPr>
      <p:cViewPr>
        <p:scale>
          <a:sx n="90" d="100"/>
          <a:sy n="90" d="100"/>
        </p:scale>
        <p:origin x="-259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Оқырмандар саны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5253</c:v>
                </c:pt>
                <c:pt idx="1">
                  <c:v>12092</c:v>
                </c:pt>
                <c:pt idx="2">
                  <c:v>12464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Кітап беру саны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83642</c:v>
                </c:pt>
                <c:pt idx="1">
                  <c:v>234482</c:v>
                </c:pt>
                <c:pt idx="2">
                  <c:v>246014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Келу саны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46891</c:v>
                </c:pt>
                <c:pt idx="1">
                  <c:v>117277</c:v>
                </c:pt>
                <c:pt idx="2">
                  <c:v>122803</c:v>
                </c:pt>
              </c:numCache>
            </c:numRef>
          </c:val>
        </c:ser>
        <c:axId val="158667520"/>
        <c:axId val="158669056"/>
      </c:barChart>
      <c:catAx>
        <c:axId val="158667520"/>
        <c:scaling>
          <c:orientation val="minMax"/>
        </c:scaling>
        <c:axPos val="b"/>
        <c:tickLblPos val="nextTo"/>
        <c:crossAx val="158669056"/>
        <c:crosses val="autoZero"/>
        <c:auto val="1"/>
        <c:lblAlgn val="ctr"/>
        <c:lblOffset val="100"/>
      </c:catAx>
      <c:valAx>
        <c:axId val="158669056"/>
        <c:scaling>
          <c:orientation val="minMax"/>
        </c:scaling>
        <c:axPos val="l"/>
        <c:majorGridlines/>
        <c:numFmt formatCode="General" sourceLinked="1"/>
        <c:tickLblPos val="nextTo"/>
        <c:crossAx val="1586675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9204043816859157E-2"/>
          <c:y val="3.8040435594302174E-2"/>
          <c:w val="0.62421076790251051"/>
          <c:h val="0.6454920041564016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Мақалалар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2020 ж.</c:v>
                </c:pt>
                <c:pt idx="1">
                  <c:v>2021 ж.</c:v>
                </c:pt>
                <c:pt idx="2">
                  <c:v>2022 ж.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</c:v>
                </c:pt>
                <c:pt idx="1">
                  <c:v>57</c:v>
                </c:pt>
                <c:pt idx="2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оның ішінде қаз. тілінде</c:v>
                </c:pt>
              </c:strCache>
            </c:strRef>
          </c:tx>
          <c:dLbls>
            <c:dLbl>
              <c:idx val="0"/>
              <c:layout>
                <c:manualLayout>
                  <c:x val="2.7134925747519221E-2"/>
                  <c:y val="-1.0582157538051327E-2"/>
                </c:manualLayout>
              </c:layout>
              <c:showVal val="1"/>
            </c:dLbl>
            <c:dLbl>
              <c:idx val="1"/>
              <c:layout>
                <c:manualLayout>
                  <c:x val="2.7134925747519221E-2"/>
                  <c:y val="-3.5273858460171227E-3"/>
                </c:manualLayout>
              </c:layout>
              <c:showVal val="1"/>
            </c:dLbl>
            <c:dLbl>
              <c:idx val="2"/>
              <c:layout>
                <c:manualLayout>
                  <c:x val="3.8441144808985445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2020 ж.</c:v>
                </c:pt>
                <c:pt idx="1">
                  <c:v>2021 ж.</c:v>
                </c:pt>
                <c:pt idx="2">
                  <c:v>2022 ж.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22</c:v>
                </c:pt>
                <c:pt idx="2">
                  <c:v>22</c:v>
                </c:pt>
              </c:numCache>
            </c:numRef>
          </c:val>
        </c:ser>
        <c:shape val="box"/>
        <c:axId val="179954048"/>
        <c:axId val="179955584"/>
        <c:axId val="178477696"/>
      </c:bar3DChart>
      <c:catAx>
        <c:axId val="17995404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9955584"/>
        <c:crosses val="autoZero"/>
        <c:auto val="1"/>
        <c:lblAlgn val="ctr"/>
        <c:lblOffset val="100"/>
      </c:catAx>
      <c:valAx>
        <c:axId val="1799555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9954048"/>
        <c:crosses val="autoZero"/>
        <c:crossBetween val="between"/>
      </c:valAx>
      <c:serAx>
        <c:axId val="178477696"/>
        <c:scaling>
          <c:orientation val="minMax"/>
        </c:scaling>
        <c:delete val="1"/>
        <c:axPos val="b"/>
        <c:tickLblPos val="none"/>
        <c:crossAx val="179955584"/>
        <c:crosses val="autoZero"/>
      </c:serAx>
    </c:plotArea>
    <c:legend>
      <c:legendPos val="r"/>
      <c:layout>
        <c:manualLayout>
          <c:xMode val="edge"/>
          <c:yMode val="edge"/>
          <c:x val="0.69782296168778868"/>
          <c:y val="0.44326716131235039"/>
          <c:w val="0.29301767081916624"/>
          <c:h val="0.3492845239417852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2487158402552649E-2"/>
          <c:y val="0.19423351377952755"/>
          <c:w val="0.66575561841674413"/>
          <c:h val="0.7095487204724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showPercent val="1"/>
          </c:dLbls>
          <c:cat>
            <c:strRef>
              <c:f>Sheet1!$A$2:$A$6</c:f>
              <c:strCache>
                <c:ptCount val="5"/>
                <c:pt idx="0">
                  <c:v>Құжаттар қоры</c:v>
                </c:pt>
                <c:pt idx="1">
                  <c:v>қазақ тілінде</c:v>
                </c:pt>
                <c:pt idx="2">
                  <c:v>кітап қоры</c:v>
                </c:pt>
                <c:pt idx="3">
                  <c:v>мерзімді басылымдар</c:v>
                </c:pt>
                <c:pt idx="4">
                  <c:v>CD, DVD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131737</c:v>
                </c:pt>
                <c:pt idx="1">
                  <c:v>21794</c:v>
                </c:pt>
                <c:pt idx="2" formatCode="#,##0">
                  <c:v>129610</c:v>
                </c:pt>
                <c:pt idx="3">
                  <c:v>2047</c:v>
                </c:pt>
                <c:pt idx="4">
                  <c:v>80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3887833842969974"/>
          <c:y val="0.16845792322834638"/>
          <c:w val="0.24136871340390476"/>
          <c:h val="0.7267249015748049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экземпляров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2644</c:v>
                </c:pt>
                <c:pt idx="1">
                  <c:v>2077</c:v>
                </c:pt>
                <c:pt idx="2">
                  <c:v>2411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на каз.языке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1274</c:v>
                </c:pt>
                <c:pt idx="1">
                  <c:v>912</c:v>
                </c:pt>
                <c:pt idx="2">
                  <c:v>1242</c:v>
                </c:pt>
              </c:numCache>
            </c:numRef>
          </c:val>
        </c:ser>
        <c:axId val="178330240"/>
        <c:axId val="178340224"/>
      </c:barChart>
      <c:catAx>
        <c:axId val="178330240"/>
        <c:scaling>
          <c:orientation val="minMax"/>
        </c:scaling>
        <c:axPos val="b"/>
        <c:tickLblPos val="nextTo"/>
        <c:crossAx val="178340224"/>
        <c:crosses val="autoZero"/>
        <c:auto val="1"/>
        <c:lblAlgn val="ctr"/>
        <c:lblOffset val="100"/>
      </c:catAx>
      <c:valAx>
        <c:axId val="178340224"/>
        <c:scaling>
          <c:orientation val="minMax"/>
        </c:scaling>
        <c:axPos val="l"/>
        <c:majorGridlines/>
        <c:numFmt formatCode="General" sourceLinked="1"/>
        <c:tickLblPos val="nextTo"/>
        <c:crossAx val="1783302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бюджеттік қаржыландыру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3360.5</c:v>
                </c:pt>
                <c:pt idx="1">
                  <c:v>3592.3</c:v>
                </c:pt>
                <c:pt idx="2">
                  <c:v>5304.8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оның ішінде кітаптар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 formatCode="General">
                  <c:v>2460.6</c:v>
                </c:pt>
                <c:pt idx="1">
                  <c:v>2632.6</c:v>
                </c:pt>
                <c:pt idx="2">
                  <c:v>3819.9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оның ішінде мерзімді басылымдар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899.9</c:v>
                </c:pt>
                <c:pt idx="1">
                  <c:v>959.8</c:v>
                </c:pt>
                <c:pt idx="2" formatCode="#,##0.00">
                  <c:v>1484.9</c:v>
                </c:pt>
              </c:numCache>
            </c:numRef>
          </c:val>
        </c:ser>
        <c:shape val="cylinder"/>
        <c:axId val="178372608"/>
        <c:axId val="178374144"/>
        <c:axId val="0"/>
      </c:bar3DChart>
      <c:catAx>
        <c:axId val="178372608"/>
        <c:scaling>
          <c:orientation val="minMax"/>
        </c:scaling>
        <c:axPos val="b"/>
        <c:tickLblPos val="nextTo"/>
        <c:crossAx val="178374144"/>
        <c:crosses val="autoZero"/>
        <c:auto val="1"/>
        <c:lblAlgn val="ctr"/>
        <c:lblOffset val="100"/>
      </c:catAx>
      <c:valAx>
        <c:axId val="178374144"/>
        <c:scaling>
          <c:orientation val="minMax"/>
        </c:scaling>
        <c:axPos val="l"/>
        <c:majorGridlines/>
        <c:numFmt formatCode="0%" sourceLinked="1"/>
        <c:tickLblPos val="nextTo"/>
        <c:crossAx val="17837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97550612974477"/>
          <c:y val="0.29688185774862402"/>
          <c:w val="0.31882915593072836"/>
          <c:h val="0.4062362845027533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барлық цифрландырылған құжаттар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291</c:v>
                </c:pt>
                <c:pt idx="1">
                  <c:v>294</c:v>
                </c:pt>
                <c:pt idx="2">
                  <c:v>328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ондағы беттер саны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699</c:v>
                </c:pt>
                <c:pt idx="1">
                  <c:v>1476</c:v>
                </c:pt>
                <c:pt idx="2">
                  <c:v>679</c:v>
                </c:pt>
              </c:numCache>
            </c:numRef>
          </c:val>
        </c:ser>
        <c:shape val="cone"/>
        <c:axId val="176255360"/>
        <c:axId val="176256896"/>
        <c:axId val="0"/>
      </c:bar3DChart>
      <c:catAx>
        <c:axId val="176255360"/>
        <c:scaling>
          <c:orientation val="minMax"/>
        </c:scaling>
        <c:axPos val="b"/>
        <c:tickLblPos val="nextTo"/>
        <c:crossAx val="176256896"/>
        <c:crosses val="autoZero"/>
        <c:auto val="1"/>
        <c:lblAlgn val="ctr"/>
        <c:lblOffset val="100"/>
      </c:catAx>
      <c:valAx>
        <c:axId val="176256896"/>
        <c:scaling>
          <c:orientation val="minMax"/>
        </c:scaling>
        <c:axPos val="l"/>
        <c:majorGridlines/>
        <c:numFmt formatCode="General" sourceLinked="1"/>
        <c:tickLblPos val="nextTo"/>
        <c:crossAx val="1762553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title>
      <c:tx>
        <c:rich>
          <a:bodyPr/>
          <a:lstStyle/>
          <a:p>
            <a:pPr>
              <a:defRPr/>
            </a:pPr>
            <a:r>
              <a:rPr lang="kk-KZ" dirty="0" smtClean="0"/>
              <a:t>Жазылушылар</a:t>
            </a:r>
            <a:r>
              <a:rPr lang="kk-KZ" baseline="0" dirty="0" smtClean="0"/>
              <a:t> саны</a:t>
            </a:r>
            <a:endParaRPr lang="ru-RU" dirty="0"/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2.3374243557944756E-2"/>
          <c:y val="0.13926518646775146"/>
          <c:w val="0.95842519891250799"/>
          <c:h val="0.738663475378117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жазылушылар саны</c:v>
                </c:pt>
              </c:strCache>
            </c:strRef>
          </c:tx>
          <c:dLbls>
            <c:dLbl>
              <c:idx val="0"/>
              <c:layout>
                <c:manualLayout>
                  <c:x val="1.6382253062873223E-2"/>
                  <c:y val="-0.24745134569577659"/>
                </c:manualLayout>
              </c:layout>
              <c:showVal val="1"/>
            </c:dLbl>
            <c:dLbl>
              <c:idx val="1"/>
              <c:layout>
                <c:manualLayout>
                  <c:x val="1.170160933062374E-2"/>
                  <c:y val="-0.3275091340091158"/>
                </c:manualLayout>
              </c:layout>
              <c:showVal val="1"/>
            </c:dLbl>
            <c:dLbl>
              <c:idx val="2"/>
              <c:layout>
                <c:manualLayout>
                  <c:x val="9.3612874644990705E-3"/>
                  <c:y val="-0.35662105703214836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ж.</c:v>
                </c:pt>
                <c:pt idx="1">
                  <c:v>2021 ж.</c:v>
                </c:pt>
                <c:pt idx="2">
                  <c:v>2022 ж.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10335</c:v>
                </c:pt>
                <c:pt idx="1">
                  <c:v>13289</c:v>
                </c:pt>
                <c:pt idx="2">
                  <c:v>15199</c:v>
                </c:pt>
              </c:numCache>
            </c:numRef>
          </c:val>
        </c:ser>
        <c:shape val="cylinder"/>
        <c:axId val="176442368"/>
        <c:axId val="176444160"/>
        <c:axId val="0"/>
      </c:bar3DChart>
      <c:catAx>
        <c:axId val="17644236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6444160"/>
        <c:crosses val="autoZero"/>
        <c:auto val="1"/>
        <c:lblAlgn val="ctr"/>
        <c:lblOffset val="100"/>
      </c:catAx>
      <c:valAx>
        <c:axId val="1764441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64423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Сайт </a:t>
            </a:r>
            <a:r>
              <a:rPr lang="ru-RU" dirty="0" err="1" smtClean="0"/>
              <a:t>көлемі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Обьем сайта</c:v>
                </c:pt>
              </c:strCache>
            </c:strRef>
          </c:tx>
          <c:dLbls>
            <c:dLbl>
              <c:idx val="0"/>
              <c:layout>
                <c:manualLayout>
                  <c:x val="3.3333169291338574E-2"/>
                  <c:y val="-0.2708652012864238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en-US" b="1" baseline="0" dirty="0" smtClean="0"/>
                      <a:t>Gb </a:t>
                    </a:r>
                    <a:r>
                      <a:rPr lang="en-US" b="1" dirty="0" smtClean="0"/>
                      <a:t>90Mb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833333333333388E-2"/>
                  <c:y val="-0.324408322470949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4Gb 931Mb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5000000000000081E-2"/>
                  <c:y val="-0.3553127969795638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</a:t>
                    </a:r>
                    <a:r>
                      <a:rPr lang="en-US" b="1" baseline="0" dirty="0" smtClean="0"/>
                      <a:t>Gb </a:t>
                    </a:r>
                    <a:r>
                      <a:rPr lang="en-US" b="1" dirty="0" smtClean="0"/>
                      <a:t>282Mb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4090</c:v>
                </c:pt>
                <c:pt idx="1">
                  <c:v>4931</c:v>
                </c:pt>
                <c:pt idx="2">
                  <c:v>6282</c:v>
                </c:pt>
              </c:numCache>
            </c:numRef>
          </c:val>
        </c:ser>
        <c:shape val="cylinder"/>
        <c:axId val="175710208"/>
        <c:axId val="175711744"/>
        <c:axId val="0"/>
      </c:bar3DChart>
      <c:catAx>
        <c:axId val="175710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5711744"/>
        <c:crosses val="autoZero"/>
        <c:auto val="1"/>
        <c:lblAlgn val="ctr"/>
        <c:lblOffset val="100"/>
      </c:catAx>
      <c:valAx>
        <c:axId val="1757117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57102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view3D>
      <c:rAngAx val="1"/>
    </c:view3D>
    <c:plotArea>
      <c:layout/>
      <c:bar3DChart>
        <c:barDir val="col"/>
        <c:grouping val="stacked"/>
        <c:shape val="cylinder"/>
        <c:axId val="178602368"/>
        <c:axId val="178603904"/>
        <c:axId val="0"/>
      </c:bar3DChart>
      <c:catAx>
        <c:axId val="178602368"/>
        <c:scaling>
          <c:orientation val="minMax"/>
        </c:scaling>
        <c:axPos val="b"/>
        <c:numFmt formatCode="General" sourceLinked="1"/>
        <c:tickLblPos val="nextTo"/>
        <c:crossAx val="178603904"/>
        <c:crosses val="autoZero"/>
        <c:auto val="1"/>
        <c:lblAlgn val="ctr"/>
        <c:lblOffset val="100"/>
      </c:catAx>
      <c:valAx>
        <c:axId val="1786039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86023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Келушілер саны</c:v>
                </c:pt>
              </c:strCache>
            </c:strRef>
          </c:tx>
          <c:dLbls>
            <c:dLbl>
              <c:idx val="0"/>
              <c:layout>
                <c:manualLayout>
                  <c:x val="-2.7350235922704358E-2"/>
                  <c:y val="-3.1188865525890934E-3"/>
                </c:manualLayout>
              </c:layout>
              <c:showVal val="1"/>
            </c:dLbl>
            <c:dLbl>
              <c:idx val="1"/>
              <c:layout>
                <c:manualLayout>
                  <c:x val="-1.8233490615136239E-2"/>
                  <c:y val="-1.2475546210356373E-2"/>
                </c:manualLayout>
              </c:layout>
              <c:showVal val="1"/>
            </c:dLbl>
            <c:dLbl>
              <c:idx val="2"/>
              <c:layout>
                <c:manualLayout>
                  <c:x val="-1.1395931634460149E-2"/>
                  <c:y val="-9.3566596577672224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14015</c:v>
                </c:pt>
                <c:pt idx="1">
                  <c:v>13333</c:v>
                </c:pt>
                <c:pt idx="2">
                  <c:v>9683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Кіріп-шығу саны</c:v>
                </c:pt>
              </c:strCache>
            </c:strRef>
          </c:tx>
          <c:dLbls>
            <c:dLbl>
              <c:idx val="0"/>
              <c:layout>
                <c:manualLayout>
                  <c:x val="-3.4187794903380447E-2"/>
                  <c:y val="-3.1188865525890935E-2"/>
                </c:manualLayout>
              </c:layout>
              <c:showVal val="1"/>
            </c:dLbl>
            <c:dLbl>
              <c:idx val="1"/>
              <c:layout>
                <c:manualLayout>
                  <c:x val="-1.5954304288244209E-2"/>
                  <c:y val="-2.4951092420712747E-2"/>
                </c:manualLayout>
              </c:layout>
              <c:showVal val="1"/>
            </c:dLbl>
            <c:dLbl>
              <c:idx val="2"/>
              <c:layout>
                <c:manualLayout>
                  <c:x val="-2.2791863268920298E-2"/>
                  <c:y val="-3.7426638631069119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19594</c:v>
                </c:pt>
                <c:pt idx="1">
                  <c:v>16259</c:v>
                </c:pt>
                <c:pt idx="2">
                  <c:v>12722</c:v>
                </c:pt>
              </c:numCache>
            </c:numRef>
          </c:val>
          <c:bubble3D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Қаралымдар саны</c:v>
                </c:pt>
              </c:strCache>
            </c:strRef>
          </c:tx>
          <c:dLbls>
            <c:dLbl>
              <c:idx val="1"/>
              <c:layout>
                <c:manualLayout>
                  <c:x val="1.1395931634460149E-2"/>
                  <c:y val="-1.5594432762945467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2020 жыл</c:v>
                </c:pt>
                <c:pt idx="1">
                  <c:v>2021 жыл</c:v>
                </c:pt>
                <c:pt idx="2">
                  <c:v>2022 жыл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37514</c:v>
                </c:pt>
                <c:pt idx="1">
                  <c:v>28598</c:v>
                </c:pt>
                <c:pt idx="2">
                  <c:v>22621</c:v>
                </c:pt>
              </c:numCache>
            </c:numRef>
          </c:val>
          <c:bubble3D val="1"/>
        </c:ser>
        <c:dLbls>
          <c:showVal val="1"/>
        </c:dLbls>
        <c:gapWidth val="75"/>
        <c:shape val="box"/>
        <c:axId val="178645248"/>
        <c:axId val="177278976"/>
        <c:axId val="0"/>
      </c:bar3DChart>
      <c:catAx>
        <c:axId val="178645248"/>
        <c:scaling>
          <c:orientation val="minMax"/>
        </c:scaling>
        <c:axPos val="b"/>
        <c:numFmt formatCode="General" sourceLinked="1"/>
        <c:majorTickMark val="none"/>
        <c:tickLblPos val="nextTo"/>
        <c:crossAx val="177278976"/>
        <c:crosses val="autoZero"/>
        <c:auto val="1"/>
        <c:lblAlgn val="ctr"/>
        <c:lblOffset val="100"/>
      </c:catAx>
      <c:valAx>
        <c:axId val="177278976"/>
        <c:scaling>
          <c:orientation val="minMax"/>
        </c:scaling>
        <c:axPos val="l"/>
        <c:numFmt formatCode="General" sourceLinked="1"/>
        <c:majorTickMark val="none"/>
        <c:tickLblPos val="none"/>
        <c:crossAx val="17864524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58360-185F-4C0B-BB87-295CF070011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31166-F79B-4B4F-8B43-F84B30A9C07B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E25E14"/>
        </a:solidFill>
        <a:ln/>
      </dgm:spPr>
      <dgm:t>
        <a:bodyPr/>
        <a:lstStyle/>
        <a:p>
          <a:r>
            <a:rPr lang="kk-KZ" dirty="0" smtClean="0"/>
            <a:t>Орталық қалалық кітапхана</a:t>
          </a:r>
          <a:endParaRPr lang="en-US" dirty="0"/>
        </a:p>
      </dgm:t>
    </dgm:pt>
    <dgm:pt modelId="{5D0421B7-2C1D-40B4-97FB-8AB6AD7F3FA6}" type="parTrans" cxnId="{382EA4DB-716F-414C-8427-DF24E863B831}">
      <dgm:prSet/>
      <dgm:spPr/>
      <dgm:t>
        <a:bodyPr/>
        <a:lstStyle/>
        <a:p>
          <a:endParaRPr lang="en-US"/>
        </a:p>
      </dgm:t>
    </dgm:pt>
    <dgm:pt modelId="{AB81FD1D-36AE-453B-8FF7-81C3CD2A90C8}" type="sibTrans" cxnId="{382EA4DB-716F-414C-8427-DF24E863B831}">
      <dgm:prSet/>
      <dgm:spPr/>
      <dgm:t>
        <a:bodyPr/>
        <a:lstStyle/>
        <a:p>
          <a:endParaRPr lang="en-US"/>
        </a:p>
      </dgm:t>
    </dgm:pt>
    <dgm:pt modelId="{BD924A49-962B-4000-90C6-EEE1589EA14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CC66"/>
        </a:solidFill>
        <a:ln/>
      </dgm:spPr>
      <dgm:t>
        <a:bodyPr/>
        <a:lstStyle/>
        <a:p>
          <a:r>
            <a:rPr lang="kk-KZ" dirty="0" smtClean="0"/>
            <a:t>№2 отбасылық оқу </a:t>
          </a:r>
          <a:r>
            <a:rPr lang="kk-KZ" dirty="0" smtClean="0"/>
            <a:t>кітапханасы</a:t>
          </a:r>
          <a:endParaRPr lang="en-US" dirty="0"/>
        </a:p>
      </dgm:t>
    </dgm:pt>
    <dgm:pt modelId="{5E43ED17-FD3A-4369-AA3F-B9F80089DE21}" type="parTrans" cxnId="{07CD6420-FB73-426E-856B-3D6021C34342}">
      <dgm:prSet/>
      <dgm:spPr/>
      <dgm:t>
        <a:bodyPr/>
        <a:lstStyle/>
        <a:p>
          <a:endParaRPr lang="en-US"/>
        </a:p>
      </dgm:t>
    </dgm:pt>
    <dgm:pt modelId="{521D748D-B03F-4B5D-B1D2-2EB3EBBB3877}" type="sibTrans" cxnId="{07CD6420-FB73-426E-856B-3D6021C34342}">
      <dgm:prSet/>
      <dgm:spPr/>
      <dgm:t>
        <a:bodyPr/>
        <a:lstStyle/>
        <a:p>
          <a:endParaRPr lang="en-US"/>
        </a:p>
      </dgm:t>
    </dgm:pt>
    <dgm:pt modelId="{C17651D0-1D8A-4237-B85C-1244FE06C52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CC66"/>
        </a:solidFill>
        <a:ln/>
      </dgm:spPr>
      <dgm:t>
        <a:bodyPr/>
        <a:lstStyle/>
        <a:p>
          <a:r>
            <a:rPr lang="kk-KZ" dirty="0" smtClean="0"/>
            <a:t>№4 кітапхана бөлімшесі</a:t>
          </a:r>
          <a:endParaRPr lang="en-US" dirty="0"/>
        </a:p>
      </dgm:t>
    </dgm:pt>
    <dgm:pt modelId="{873C2ABD-A78F-441E-9939-BB404B230AC7}" type="parTrans" cxnId="{28FA9DE4-F0E6-42D9-8B73-BD947E98CBD9}">
      <dgm:prSet/>
      <dgm:spPr/>
      <dgm:t>
        <a:bodyPr/>
        <a:lstStyle/>
        <a:p>
          <a:endParaRPr lang="en-US"/>
        </a:p>
      </dgm:t>
    </dgm:pt>
    <dgm:pt modelId="{AF572839-D94E-4E54-8832-1A7ECC480868}" type="sibTrans" cxnId="{28FA9DE4-F0E6-42D9-8B73-BD947E98CBD9}">
      <dgm:prSet/>
      <dgm:spPr/>
      <dgm:t>
        <a:bodyPr/>
        <a:lstStyle/>
        <a:p>
          <a:endParaRPr lang="en-US"/>
        </a:p>
      </dgm:t>
    </dgm:pt>
    <dgm:pt modelId="{90664A00-BD45-4C42-A48B-9C75F398A33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CC66"/>
        </a:solidFill>
        <a:ln/>
      </dgm:spPr>
      <dgm:t>
        <a:bodyPr/>
        <a:lstStyle/>
        <a:p>
          <a:r>
            <a:rPr lang="kk-KZ" dirty="0" smtClean="0"/>
            <a:t>№3 кітапхана бөлімшесі</a:t>
          </a:r>
          <a:endParaRPr lang="en-US" dirty="0"/>
        </a:p>
      </dgm:t>
    </dgm:pt>
    <dgm:pt modelId="{00E999C0-F0F8-4A3F-A1BF-36C6262EFA42}" type="parTrans" cxnId="{B6FCB6EB-CE7C-4FDD-8046-913E6B9A8682}">
      <dgm:prSet/>
      <dgm:spPr/>
      <dgm:t>
        <a:bodyPr/>
        <a:lstStyle/>
        <a:p>
          <a:endParaRPr lang="en-US"/>
        </a:p>
      </dgm:t>
    </dgm:pt>
    <dgm:pt modelId="{BDB39410-318D-4770-B641-4F87CA895BC4}" type="sibTrans" cxnId="{B6FCB6EB-CE7C-4FDD-8046-913E6B9A8682}">
      <dgm:prSet/>
      <dgm:spPr/>
      <dgm:t>
        <a:bodyPr/>
        <a:lstStyle/>
        <a:p>
          <a:endParaRPr lang="en-US"/>
        </a:p>
      </dgm:t>
    </dgm:pt>
    <dgm:pt modelId="{387497E8-5CBA-466F-A9D3-8E1D7D01B02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CC66"/>
        </a:solidFill>
        <a:ln/>
      </dgm:spPr>
      <dgm:t>
        <a:bodyPr/>
        <a:lstStyle/>
        <a:p>
          <a:r>
            <a:rPr lang="kk-KZ" dirty="0" smtClean="0"/>
            <a:t>№1 отбасылық оқу </a:t>
          </a:r>
          <a:r>
            <a:rPr lang="kk-KZ" dirty="0" smtClean="0"/>
            <a:t>кітапханасы</a:t>
          </a:r>
          <a:endParaRPr lang="en-US" dirty="0"/>
        </a:p>
      </dgm:t>
    </dgm:pt>
    <dgm:pt modelId="{BE62F727-1273-4B79-8392-39E14FAD9D5F}" type="parTrans" cxnId="{41CF0238-D596-49C0-814E-EF5BC344AAFD}">
      <dgm:prSet/>
      <dgm:spPr/>
      <dgm:t>
        <a:bodyPr/>
        <a:lstStyle/>
        <a:p>
          <a:endParaRPr lang="en-US"/>
        </a:p>
      </dgm:t>
    </dgm:pt>
    <dgm:pt modelId="{A48ED343-35E6-4033-A5FB-49B29F404544}" type="sibTrans" cxnId="{41CF0238-D596-49C0-814E-EF5BC344AAFD}">
      <dgm:prSet/>
      <dgm:spPr/>
      <dgm:t>
        <a:bodyPr/>
        <a:lstStyle/>
        <a:p>
          <a:endParaRPr lang="en-US"/>
        </a:p>
      </dgm:t>
    </dgm:pt>
    <dgm:pt modelId="{DD871FA3-C6F1-4716-B781-3F632CB4F8B8}" type="pres">
      <dgm:prSet presAssocID="{DC358360-185F-4C0B-BB87-295CF07001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EC86E4-46FC-439B-B79F-1EFAA6C69C79}" type="pres">
      <dgm:prSet presAssocID="{4C431166-F79B-4B4F-8B43-F84B30A9C07B}" presName="node" presStyleLbl="node1" presStyleIdx="0" presStyleCnt="5" custScaleX="140501" custScaleY="121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76A34-ACE1-4417-8B67-2D70CA95ACC2}" type="pres">
      <dgm:prSet presAssocID="{4C431166-F79B-4B4F-8B43-F84B30A9C07B}" presName="spNode" presStyleCnt="0"/>
      <dgm:spPr/>
    </dgm:pt>
    <dgm:pt modelId="{021F4166-9D3F-414E-BD04-86DDB285F153}" type="pres">
      <dgm:prSet presAssocID="{AB81FD1D-36AE-453B-8FF7-81C3CD2A90C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A07C1ED-6296-473D-BA89-FB42417A7CD2}" type="pres">
      <dgm:prSet presAssocID="{BD924A49-962B-4000-90C6-EEE1589EA149}" presName="node" presStyleLbl="node1" presStyleIdx="1" presStyleCnt="5" custScaleX="162102" custScaleY="124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99B53-B791-4DE3-A553-8A0424F26D73}" type="pres">
      <dgm:prSet presAssocID="{BD924A49-962B-4000-90C6-EEE1589EA149}" presName="spNode" presStyleCnt="0"/>
      <dgm:spPr/>
    </dgm:pt>
    <dgm:pt modelId="{1A0BED5C-1F2E-4F0A-8471-6DA5C28DFC16}" type="pres">
      <dgm:prSet presAssocID="{521D748D-B03F-4B5D-B1D2-2EB3EBBB387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2D1536E-A0A0-4987-93C9-EC2CA2D29665}" type="pres">
      <dgm:prSet presAssocID="{C17651D0-1D8A-4237-B85C-1244FE06C528}" presName="node" presStyleLbl="node1" presStyleIdx="2" presStyleCnt="5" custScaleX="178931" custScaleY="123609" custRadScaleRad="107896" custRadScaleInc="-70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5B530-02B6-4CA1-99AF-A173747AC88F}" type="pres">
      <dgm:prSet presAssocID="{C17651D0-1D8A-4237-B85C-1244FE06C528}" presName="spNode" presStyleCnt="0"/>
      <dgm:spPr/>
    </dgm:pt>
    <dgm:pt modelId="{05ADE12E-8594-407D-9DD1-7939AE307AD6}" type="pres">
      <dgm:prSet presAssocID="{AF572839-D94E-4E54-8832-1A7ECC48086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ED0842A-3B38-43C8-A0F8-69777ECD846C}" type="pres">
      <dgm:prSet presAssocID="{90664A00-BD45-4C42-A48B-9C75F398A334}" presName="node" presStyleLbl="node1" presStyleIdx="3" presStyleCnt="5" custScaleX="183949" custScaleY="134029" custRadScaleRad="104492" custRadScaleInc="67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454A3-33DD-4A64-B8CE-41E32629BFA5}" type="pres">
      <dgm:prSet presAssocID="{90664A00-BD45-4C42-A48B-9C75F398A334}" presName="spNode" presStyleCnt="0"/>
      <dgm:spPr/>
    </dgm:pt>
    <dgm:pt modelId="{8FAF863B-4A3D-4268-B68C-1FE8C0CAF5E8}" type="pres">
      <dgm:prSet presAssocID="{BDB39410-318D-4770-B641-4F87CA895BC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C870ED9-B503-471D-ADE6-2FB368423ACB}" type="pres">
      <dgm:prSet presAssocID="{387497E8-5CBA-466F-A9D3-8E1D7D01B020}" presName="node" presStyleLbl="node1" presStyleIdx="4" presStyleCnt="5" custScaleX="157712" custScaleY="120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2CF91-F61A-4D91-A880-94D64BBB6FD4}" type="pres">
      <dgm:prSet presAssocID="{387497E8-5CBA-466F-A9D3-8E1D7D01B020}" presName="spNode" presStyleCnt="0"/>
      <dgm:spPr/>
    </dgm:pt>
    <dgm:pt modelId="{5170DB67-EDD7-491B-8A8F-7436C46AE0F5}" type="pres">
      <dgm:prSet presAssocID="{A48ED343-35E6-4033-A5FB-49B29F40454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1CF0238-D596-49C0-814E-EF5BC344AAFD}" srcId="{DC358360-185F-4C0B-BB87-295CF0700114}" destId="{387497E8-5CBA-466F-A9D3-8E1D7D01B020}" srcOrd="4" destOrd="0" parTransId="{BE62F727-1273-4B79-8392-39E14FAD9D5F}" sibTransId="{A48ED343-35E6-4033-A5FB-49B29F404544}"/>
    <dgm:cxn modelId="{E5B08F1A-C3BA-4066-A5C5-78ECAA50DEF0}" type="presOf" srcId="{AF572839-D94E-4E54-8832-1A7ECC480868}" destId="{05ADE12E-8594-407D-9DD1-7939AE307AD6}" srcOrd="0" destOrd="0" presId="urn:microsoft.com/office/officeart/2005/8/layout/cycle5"/>
    <dgm:cxn modelId="{C2F840A3-17EC-4FFD-8F7E-61F4DF177A2F}" type="presOf" srcId="{DC358360-185F-4C0B-BB87-295CF0700114}" destId="{DD871FA3-C6F1-4716-B781-3F632CB4F8B8}" srcOrd="0" destOrd="0" presId="urn:microsoft.com/office/officeart/2005/8/layout/cycle5"/>
    <dgm:cxn modelId="{6B8EA574-1FD5-486C-B02E-E98BDE36F204}" type="presOf" srcId="{BDB39410-318D-4770-B641-4F87CA895BC4}" destId="{8FAF863B-4A3D-4268-B68C-1FE8C0CAF5E8}" srcOrd="0" destOrd="0" presId="urn:microsoft.com/office/officeart/2005/8/layout/cycle5"/>
    <dgm:cxn modelId="{28FA9DE4-F0E6-42D9-8B73-BD947E98CBD9}" srcId="{DC358360-185F-4C0B-BB87-295CF0700114}" destId="{C17651D0-1D8A-4237-B85C-1244FE06C528}" srcOrd="2" destOrd="0" parTransId="{873C2ABD-A78F-441E-9939-BB404B230AC7}" sibTransId="{AF572839-D94E-4E54-8832-1A7ECC480868}"/>
    <dgm:cxn modelId="{2E8EC3E2-3CA7-4062-BB3F-CACF98D49964}" type="presOf" srcId="{90664A00-BD45-4C42-A48B-9C75F398A334}" destId="{DED0842A-3B38-43C8-A0F8-69777ECD846C}" srcOrd="0" destOrd="0" presId="urn:microsoft.com/office/officeart/2005/8/layout/cycle5"/>
    <dgm:cxn modelId="{382EA4DB-716F-414C-8427-DF24E863B831}" srcId="{DC358360-185F-4C0B-BB87-295CF0700114}" destId="{4C431166-F79B-4B4F-8B43-F84B30A9C07B}" srcOrd="0" destOrd="0" parTransId="{5D0421B7-2C1D-40B4-97FB-8AB6AD7F3FA6}" sibTransId="{AB81FD1D-36AE-453B-8FF7-81C3CD2A90C8}"/>
    <dgm:cxn modelId="{52E98ABA-8B26-4A2F-8897-A7C89974A37C}" type="presOf" srcId="{4C431166-F79B-4B4F-8B43-F84B30A9C07B}" destId="{95EC86E4-46FC-439B-B79F-1EFAA6C69C79}" srcOrd="0" destOrd="0" presId="urn:microsoft.com/office/officeart/2005/8/layout/cycle5"/>
    <dgm:cxn modelId="{3A0AF91E-F363-436E-82B3-5D62EA867577}" type="presOf" srcId="{AB81FD1D-36AE-453B-8FF7-81C3CD2A90C8}" destId="{021F4166-9D3F-414E-BD04-86DDB285F153}" srcOrd="0" destOrd="0" presId="urn:microsoft.com/office/officeart/2005/8/layout/cycle5"/>
    <dgm:cxn modelId="{D1E2C3AD-CDC6-43E7-B640-A491935A6839}" type="presOf" srcId="{C17651D0-1D8A-4237-B85C-1244FE06C528}" destId="{42D1536E-A0A0-4987-93C9-EC2CA2D29665}" srcOrd="0" destOrd="0" presId="urn:microsoft.com/office/officeart/2005/8/layout/cycle5"/>
    <dgm:cxn modelId="{22F802F4-18C6-4C61-AEE0-C478DEA2F985}" type="presOf" srcId="{521D748D-B03F-4B5D-B1D2-2EB3EBBB3877}" destId="{1A0BED5C-1F2E-4F0A-8471-6DA5C28DFC16}" srcOrd="0" destOrd="0" presId="urn:microsoft.com/office/officeart/2005/8/layout/cycle5"/>
    <dgm:cxn modelId="{9B8E9FA6-38E4-4260-A295-17250609E907}" type="presOf" srcId="{A48ED343-35E6-4033-A5FB-49B29F404544}" destId="{5170DB67-EDD7-491B-8A8F-7436C46AE0F5}" srcOrd="0" destOrd="0" presId="urn:microsoft.com/office/officeart/2005/8/layout/cycle5"/>
    <dgm:cxn modelId="{FC8B7D4C-1477-437B-B73B-CD3B50AECE15}" type="presOf" srcId="{387497E8-5CBA-466F-A9D3-8E1D7D01B020}" destId="{3C870ED9-B503-471D-ADE6-2FB368423ACB}" srcOrd="0" destOrd="0" presId="urn:microsoft.com/office/officeart/2005/8/layout/cycle5"/>
    <dgm:cxn modelId="{7F173744-0D95-4E01-A576-F0B69F7F0C07}" type="presOf" srcId="{BD924A49-962B-4000-90C6-EEE1589EA149}" destId="{BA07C1ED-6296-473D-BA89-FB42417A7CD2}" srcOrd="0" destOrd="0" presId="urn:microsoft.com/office/officeart/2005/8/layout/cycle5"/>
    <dgm:cxn modelId="{B6FCB6EB-CE7C-4FDD-8046-913E6B9A8682}" srcId="{DC358360-185F-4C0B-BB87-295CF0700114}" destId="{90664A00-BD45-4C42-A48B-9C75F398A334}" srcOrd="3" destOrd="0" parTransId="{00E999C0-F0F8-4A3F-A1BF-36C6262EFA42}" sibTransId="{BDB39410-318D-4770-B641-4F87CA895BC4}"/>
    <dgm:cxn modelId="{07CD6420-FB73-426E-856B-3D6021C34342}" srcId="{DC358360-185F-4C0B-BB87-295CF0700114}" destId="{BD924A49-962B-4000-90C6-EEE1589EA149}" srcOrd="1" destOrd="0" parTransId="{5E43ED17-FD3A-4369-AA3F-B9F80089DE21}" sibTransId="{521D748D-B03F-4B5D-B1D2-2EB3EBBB3877}"/>
    <dgm:cxn modelId="{AA34397E-537C-4136-9AF5-A241B126D80D}" type="presParOf" srcId="{DD871FA3-C6F1-4716-B781-3F632CB4F8B8}" destId="{95EC86E4-46FC-439B-B79F-1EFAA6C69C79}" srcOrd="0" destOrd="0" presId="urn:microsoft.com/office/officeart/2005/8/layout/cycle5"/>
    <dgm:cxn modelId="{2ED57688-1168-4212-9954-3A34CD01A34D}" type="presParOf" srcId="{DD871FA3-C6F1-4716-B781-3F632CB4F8B8}" destId="{14F76A34-ACE1-4417-8B67-2D70CA95ACC2}" srcOrd="1" destOrd="0" presId="urn:microsoft.com/office/officeart/2005/8/layout/cycle5"/>
    <dgm:cxn modelId="{36D505A9-2963-4AD0-9DD5-73E0C9748DF1}" type="presParOf" srcId="{DD871FA3-C6F1-4716-B781-3F632CB4F8B8}" destId="{021F4166-9D3F-414E-BD04-86DDB285F153}" srcOrd="2" destOrd="0" presId="urn:microsoft.com/office/officeart/2005/8/layout/cycle5"/>
    <dgm:cxn modelId="{5D802E95-3ABD-455F-BC04-FB00ED2F9D45}" type="presParOf" srcId="{DD871FA3-C6F1-4716-B781-3F632CB4F8B8}" destId="{BA07C1ED-6296-473D-BA89-FB42417A7CD2}" srcOrd="3" destOrd="0" presId="urn:microsoft.com/office/officeart/2005/8/layout/cycle5"/>
    <dgm:cxn modelId="{BBD8D1A8-99AA-43D5-97A5-0B54B574DCF9}" type="presParOf" srcId="{DD871FA3-C6F1-4716-B781-3F632CB4F8B8}" destId="{87599B53-B791-4DE3-A553-8A0424F26D73}" srcOrd="4" destOrd="0" presId="urn:microsoft.com/office/officeart/2005/8/layout/cycle5"/>
    <dgm:cxn modelId="{15AC5E12-AE9E-40CD-AB98-BC3E4738D36D}" type="presParOf" srcId="{DD871FA3-C6F1-4716-B781-3F632CB4F8B8}" destId="{1A0BED5C-1F2E-4F0A-8471-6DA5C28DFC16}" srcOrd="5" destOrd="0" presId="urn:microsoft.com/office/officeart/2005/8/layout/cycle5"/>
    <dgm:cxn modelId="{F21DBCFF-02D8-4CB0-AE48-0B47E523901A}" type="presParOf" srcId="{DD871FA3-C6F1-4716-B781-3F632CB4F8B8}" destId="{42D1536E-A0A0-4987-93C9-EC2CA2D29665}" srcOrd="6" destOrd="0" presId="urn:microsoft.com/office/officeart/2005/8/layout/cycle5"/>
    <dgm:cxn modelId="{40744974-B994-4D6E-8E74-D42380B848E5}" type="presParOf" srcId="{DD871FA3-C6F1-4716-B781-3F632CB4F8B8}" destId="{E7B5B530-02B6-4CA1-99AF-A173747AC88F}" srcOrd="7" destOrd="0" presId="urn:microsoft.com/office/officeart/2005/8/layout/cycle5"/>
    <dgm:cxn modelId="{D9C80690-1162-4958-974B-D12B6423F8D6}" type="presParOf" srcId="{DD871FA3-C6F1-4716-B781-3F632CB4F8B8}" destId="{05ADE12E-8594-407D-9DD1-7939AE307AD6}" srcOrd="8" destOrd="0" presId="urn:microsoft.com/office/officeart/2005/8/layout/cycle5"/>
    <dgm:cxn modelId="{8714DD7F-BD1D-4A77-B5CC-6293B24B17D6}" type="presParOf" srcId="{DD871FA3-C6F1-4716-B781-3F632CB4F8B8}" destId="{DED0842A-3B38-43C8-A0F8-69777ECD846C}" srcOrd="9" destOrd="0" presId="urn:microsoft.com/office/officeart/2005/8/layout/cycle5"/>
    <dgm:cxn modelId="{876845BC-375F-4EE9-B8DD-D6B89E8468DB}" type="presParOf" srcId="{DD871FA3-C6F1-4716-B781-3F632CB4F8B8}" destId="{9E6454A3-33DD-4A64-B8CE-41E32629BFA5}" srcOrd="10" destOrd="0" presId="urn:microsoft.com/office/officeart/2005/8/layout/cycle5"/>
    <dgm:cxn modelId="{18C71DE9-E72D-421E-A92C-D6448FF52345}" type="presParOf" srcId="{DD871FA3-C6F1-4716-B781-3F632CB4F8B8}" destId="{8FAF863B-4A3D-4268-B68C-1FE8C0CAF5E8}" srcOrd="11" destOrd="0" presId="urn:microsoft.com/office/officeart/2005/8/layout/cycle5"/>
    <dgm:cxn modelId="{8F5C8ABB-3DA3-4F30-B304-FB34D46C32B7}" type="presParOf" srcId="{DD871FA3-C6F1-4716-B781-3F632CB4F8B8}" destId="{3C870ED9-B503-471D-ADE6-2FB368423ACB}" srcOrd="12" destOrd="0" presId="urn:microsoft.com/office/officeart/2005/8/layout/cycle5"/>
    <dgm:cxn modelId="{C5E0C44F-071A-4E7D-B4D8-D0176201A4CD}" type="presParOf" srcId="{DD871FA3-C6F1-4716-B781-3F632CB4F8B8}" destId="{F022CF91-F61A-4D91-A880-94D64BBB6FD4}" srcOrd="13" destOrd="0" presId="urn:microsoft.com/office/officeart/2005/8/layout/cycle5"/>
    <dgm:cxn modelId="{C433C5AB-B848-43F1-BF02-AE633D95116B}" type="presParOf" srcId="{DD871FA3-C6F1-4716-B781-3F632CB4F8B8}" destId="{5170DB67-EDD7-491B-8A8F-7436C46AE0F5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9942-116C-40CF-8A3B-056CD2837B1B}">
      <dsp:nvSpPr>
        <dsp:cNvPr id="0" name=""/>
        <dsp:cNvSpPr/>
      </dsp:nvSpPr>
      <dsp:spPr>
        <a:xfrm>
          <a:off x="3628" y="263414"/>
          <a:ext cx="2111926" cy="84477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Step 1</a:t>
          </a:r>
          <a:endParaRPr lang="en-US" sz="3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26013" y="263414"/>
        <a:ext cx="1267156" cy="844770"/>
      </dsp:txXfrm>
    </dsp:sp>
    <dsp:sp modelId="{A8BC982F-EE18-46A6-88BC-D5AA38B79CCD}">
      <dsp:nvSpPr>
        <dsp:cNvPr id="0" name=""/>
        <dsp:cNvSpPr/>
      </dsp:nvSpPr>
      <dsp:spPr>
        <a:xfrm>
          <a:off x="1904362" y="263414"/>
          <a:ext cx="2111926" cy="84477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Step 2</a:t>
          </a:r>
          <a:endParaRPr lang="en-US" sz="3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26747" y="263414"/>
        <a:ext cx="1267156" cy="844770"/>
      </dsp:txXfrm>
    </dsp:sp>
    <dsp:sp modelId="{BED79BD0-53F0-4A81-9EFC-06B1FF127DC6}">
      <dsp:nvSpPr>
        <dsp:cNvPr id="0" name=""/>
        <dsp:cNvSpPr/>
      </dsp:nvSpPr>
      <dsp:spPr>
        <a:xfrm>
          <a:off x="3805096" y="263414"/>
          <a:ext cx="2111926" cy="84477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3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481" y="263414"/>
        <a:ext cx="1267156" cy="844770"/>
      </dsp:txXfrm>
    </dsp:sp>
    <dsp:sp modelId="{CDC0A61C-B175-4043-972C-7F2A2447DB4C}">
      <dsp:nvSpPr>
        <dsp:cNvPr id="0" name=""/>
        <dsp:cNvSpPr/>
      </dsp:nvSpPr>
      <dsp:spPr>
        <a:xfrm>
          <a:off x="5705830" y="263414"/>
          <a:ext cx="2111926" cy="84477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Step 4</a:t>
          </a:r>
          <a:endParaRPr lang="en-US" sz="3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128215" y="263414"/>
        <a:ext cx="1267156" cy="844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D2756-B91E-4A00-B1B5-17131DF5EE02}">
      <dsp:nvSpPr>
        <dsp:cNvPr id="0" name=""/>
        <dsp:cNvSpPr/>
      </dsp:nvSpPr>
      <dsp:spPr>
        <a:xfrm>
          <a:off x="1771649" y="0"/>
          <a:ext cx="1181099" cy="1016000"/>
        </a:xfrm>
        <a:prstGeom prst="trapezoid">
          <a:avLst>
            <a:gd name="adj" fmla="val 58125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</a:t>
          </a:r>
          <a:endParaRPr lang="en-U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1649" y="0"/>
        <a:ext cx="1181099" cy="1016000"/>
      </dsp:txXfrm>
    </dsp:sp>
    <dsp:sp modelId="{ED3F91FD-F20F-485E-9908-1CF5EE6D7ACE}">
      <dsp:nvSpPr>
        <dsp:cNvPr id="0" name=""/>
        <dsp:cNvSpPr/>
      </dsp:nvSpPr>
      <dsp:spPr>
        <a:xfrm>
          <a:off x="1181099" y="1015999"/>
          <a:ext cx="2362199" cy="1016000"/>
        </a:xfrm>
        <a:prstGeom prst="trapezoid">
          <a:avLst>
            <a:gd name="adj" fmla="val 58125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 Text</a:t>
          </a:r>
          <a:endParaRPr lang="en-U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4484" y="1015999"/>
        <a:ext cx="1535430" cy="1016000"/>
      </dsp:txXfrm>
    </dsp:sp>
    <dsp:sp modelId="{3E760AFC-A6E5-487D-BF18-A67040ECDCB6}">
      <dsp:nvSpPr>
        <dsp:cNvPr id="0" name=""/>
        <dsp:cNvSpPr/>
      </dsp:nvSpPr>
      <dsp:spPr>
        <a:xfrm>
          <a:off x="590550" y="2031999"/>
          <a:ext cx="3543299" cy="1016000"/>
        </a:xfrm>
        <a:prstGeom prst="trapezoid">
          <a:avLst>
            <a:gd name="adj" fmla="val 58125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 Text</a:t>
          </a:r>
          <a:endParaRPr lang="en-US" sz="2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0627" y="2031999"/>
        <a:ext cx="2303145" cy="1016000"/>
      </dsp:txXfrm>
    </dsp:sp>
    <dsp:sp modelId="{5352BB33-ED38-4C29-B576-9E55892F0CCD}">
      <dsp:nvSpPr>
        <dsp:cNvPr id="0" name=""/>
        <dsp:cNvSpPr/>
      </dsp:nvSpPr>
      <dsp:spPr>
        <a:xfrm>
          <a:off x="0" y="3047999"/>
          <a:ext cx="4724399" cy="1016000"/>
        </a:xfrm>
        <a:prstGeom prst="trapezoid">
          <a:avLst>
            <a:gd name="adj" fmla="val 58125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 Text</a:t>
          </a:r>
          <a:endParaRPr lang="en-US" sz="3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6769" y="3047999"/>
        <a:ext cx="3070860" cy="1016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C86E4-46FC-439B-B79F-1EFAA6C69C79}">
      <dsp:nvSpPr>
        <dsp:cNvPr id="0" name=""/>
        <dsp:cNvSpPr/>
      </dsp:nvSpPr>
      <dsp:spPr>
        <a:xfrm>
          <a:off x="2707825" y="2696"/>
          <a:ext cx="1518549" cy="987056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Text</a:t>
          </a:r>
          <a:endParaRPr lang="en-US" sz="4100" kern="1200" dirty="0"/>
        </a:p>
      </dsp:txBody>
      <dsp:txXfrm>
        <a:off x="2756009" y="50880"/>
        <a:ext cx="1422181" cy="890688"/>
      </dsp:txXfrm>
    </dsp:sp>
    <dsp:sp modelId="{021F4166-9D3F-414E-BD04-86DDB285F153}">
      <dsp:nvSpPr>
        <dsp:cNvPr id="0" name=""/>
        <dsp:cNvSpPr/>
      </dsp:nvSpPr>
      <dsp:spPr>
        <a:xfrm>
          <a:off x="1496273" y="496225"/>
          <a:ext cx="3941652" cy="3941652"/>
        </a:xfrm>
        <a:custGeom>
          <a:avLst/>
          <a:gdLst/>
          <a:ahLst/>
          <a:cxnLst/>
          <a:rect l="0" t="0" r="0" b="0"/>
          <a:pathLst>
            <a:path>
              <a:moveTo>
                <a:pt x="2933239" y="250967"/>
              </a:moveTo>
              <a:arcTo wR="1970826" hR="1970826" stAng="17953853" swAng="12108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7C1ED-6296-473D-BA89-FB42417A7CD2}">
      <dsp:nvSpPr>
        <dsp:cNvPr id="0" name=""/>
        <dsp:cNvSpPr/>
      </dsp:nvSpPr>
      <dsp:spPr>
        <a:xfrm>
          <a:off x="4582192" y="1364504"/>
          <a:ext cx="1518549" cy="98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Text</a:t>
          </a:r>
          <a:endParaRPr lang="en-US" sz="4100" kern="1200" dirty="0"/>
        </a:p>
      </dsp:txBody>
      <dsp:txXfrm>
        <a:off x="4630376" y="1412688"/>
        <a:ext cx="1422181" cy="890688"/>
      </dsp:txXfrm>
    </dsp:sp>
    <dsp:sp modelId="{1A0BED5C-1F2E-4F0A-8471-6DA5C28DFC16}">
      <dsp:nvSpPr>
        <dsp:cNvPr id="0" name=""/>
        <dsp:cNvSpPr/>
      </dsp:nvSpPr>
      <dsp:spPr>
        <a:xfrm>
          <a:off x="1496273" y="496225"/>
          <a:ext cx="3941652" cy="3941652"/>
        </a:xfrm>
        <a:custGeom>
          <a:avLst/>
          <a:gdLst/>
          <a:ahLst/>
          <a:cxnLst/>
          <a:rect l="0" t="0" r="0" b="0"/>
          <a:pathLst>
            <a:path>
              <a:moveTo>
                <a:pt x="3936916" y="2107377"/>
              </a:moveTo>
              <a:arcTo wR="1970826" hR="1970826" stAng="21838381" swAng="13592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1536E-A0A0-4987-93C9-EC2CA2D29665}">
      <dsp:nvSpPr>
        <dsp:cNvPr id="0" name=""/>
        <dsp:cNvSpPr/>
      </dsp:nvSpPr>
      <dsp:spPr>
        <a:xfrm>
          <a:off x="3866247" y="3567954"/>
          <a:ext cx="1518549" cy="98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Text</a:t>
          </a:r>
          <a:endParaRPr lang="en-US" sz="4100" kern="1200" dirty="0"/>
        </a:p>
      </dsp:txBody>
      <dsp:txXfrm>
        <a:off x="3914431" y="3616138"/>
        <a:ext cx="1422181" cy="890688"/>
      </dsp:txXfrm>
    </dsp:sp>
    <dsp:sp modelId="{05ADE12E-8594-407D-9DD1-7939AE307AD6}">
      <dsp:nvSpPr>
        <dsp:cNvPr id="0" name=""/>
        <dsp:cNvSpPr/>
      </dsp:nvSpPr>
      <dsp:spPr>
        <a:xfrm>
          <a:off x="1496273" y="496225"/>
          <a:ext cx="3941652" cy="3941652"/>
        </a:xfrm>
        <a:custGeom>
          <a:avLst/>
          <a:gdLst/>
          <a:ahLst/>
          <a:cxnLst/>
          <a:rect l="0" t="0" r="0" b="0"/>
          <a:pathLst>
            <a:path>
              <a:moveTo>
                <a:pt x="2212485" y="3926780"/>
              </a:moveTo>
              <a:arcTo wR="1970826" hR="1970826" stAng="4977406" swAng="8451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0842A-3B38-43C8-A0F8-69777ECD846C}">
      <dsp:nvSpPr>
        <dsp:cNvPr id="0" name=""/>
        <dsp:cNvSpPr/>
      </dsp:nvSpPr>
      <dsp:spPr>
        <a:xfrm>
          <a:off x="1549402" y="3567954"/>
          <a:ext cx="1518549" cy="98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Text</a:t>
          </a:r>
          <a:endParaRPr lang="en-US" sz="4100" kern="1200" dirty="0"/>
        </a:p>
      </dsp:txBody>
      <dsp:txXfrm>
        <a:off x="1597586" y="3616138"/>
        <a:ext cx="1422181" cy="890688"/>
      </dsp:txXfrm>
    </dsp:sp>
    <dsp:sp modelId="{8FAF863B-4A3D-4268-B68C-1FE8C0CAF5E8}">
      <dsp:nvSpPr>
        <dsp:cNvPr id="0" name=""/>
        <dsp:cNvSpPr/>
      </dsp:nvSpPr>
      <dsp:spPr>
        <a:xfrm>
          <a:off x="1496273" y="496225"/>
          <a:ext cx="3941652" cy="3941652"/>
        </a:xfrm>
        <a:custGeom>
          <a:avLst/>
          <a:gdLst/>
          <a:ahLst/>
          <a:cxnLst/>
          <a:rect l="0" t="0" r="0" b="0"/>
          <a:pathLst>
            <a:path>
              <a:moveTo>
                <a:pt x="209012" y="2854098"/>
              </a:moveTo>
              <a:arcTo wR="1970826" hR="1970826" stAng="9202406" swAng="13592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70ED9-B503-471D-ADE6-2FB368423ACB}">
      <dsp:nvSpPr>
        <dsp:cNvPr id="0" name=""/>
        <dsp:cNvSpPr/>
      </dsp:nvSpPr>
      <dsp:spPr>
        <a:xfrm>
          <a:off x="833458" y="1364504"/>
          <a:ext cx="1518549" cy="987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Text</a:t>
          </a:r>
          <a:endParaRPr lang="en-US" sz="4100" kern="1200" dirty="0"/>
        </a:p>
      </dsp:txBody>
      <dsp:txXfrm>
        <a:off x="881642" y="1412688"/>
        <a:ext cx="1422181" cy="890688"/>
      </dsp:txXfrm>
    </dsp:sp>
    <dsp:sp modelId="{5170DB67-EDD7-491B-8A8F-7436C46AE0F5}">
      <dsp:nvSpPr>
        <dsp:cNvPr id="0" name=""/>
        <dsp:cNvSpPr/>
      </dsp:nvSpPr>
      <dsp:spPr>
        <a:xfrm>
          <a:off x="1496273" y="496225"/>
          <a:ext cx="3941652" cy="3941652"/>
        </a:xfrm>
        <a:custGeom>
          <a:avLst/>
          <a:gdLst/>
          <a:ahLst/>
          <a:cxnLst/>
          <a:rect l="0" t="0" r="0" b="0"/>
          <a:pathLst>
            <a:path>
              <a:moveTo>
                <a:pt x="474162" y="688580"/>
              </a:moveTo>
              <a:arcTo wR="1970826" hR="1970826" stAng="13235271" swAng="12108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0.19481</cdr:x>
      <cdr:y>0.58789</cdr:y>
    </cdr:from>
    <cdr:to>
      <cdr:x>0.29221</cdr:x>
      <cdr:y>0.6582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0" y="2389190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3 360,5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0.37013</cdr:x>
      <cdr:y>0.58789</cdr:y>
    </cdr:from>
    <cdr:to>
      <cdr:x>0.46753</cdr:x>
      <cdr:y>0.6582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14644" y="2389190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3 592,3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0.53572</cdr:x>
      <cdr:y>0.58789</cdr:y>
    </cdr:from>
    <cdr:to>
      <cdr:x>0.62338</cdr:x>
      <cdr:y>0.64063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29090" y="2389190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5 304,8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0.19481</cdr:x>
      <cdr:y>0.30664</cdr:y>
    </cdr:from>
    <cdr:to>
      <cdr:x>0.29221</cdr:x>
      <cdr:y>0.37695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8760" y="1246182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2 460,6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0.37013</cdr:x>
      <cdr:y>0.30664</cdr:y>
    </cdr:from>
    <cdr:to>
      <cdr:x>0.46753</cdr:x>
      <cdr:y>0.39453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14644" y="1246182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2 632,6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0.53572</cdr:x>
      <cdr:y>0.30664</cdr:y>
    </cdr:from>
    <cdr:to>
      <cdr:x>0.62338</cdr:x>
      <cdr:y>0.35937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29090" y="1246182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3 819,9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0.19481</cdr:x>
      <cdr:y>0.13086</cdr:y>
    </cdr:from>
    <cdr:to>
      <cdr:x>0.29221</cdr:x>
      <cdr:y>0.16601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28760" y="531802"/>
          <a:ext cx="71438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899,9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0.37013</cdr:x>
      <cdr:y>0.13086</cdr:y>
    </cdr:from>
    <cdr:to>
      <cdr:x>0.44805</cdr:x>
      <cdr:y>0.18359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714644" y="531802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959,8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0.53572</cdr:x>
      <cdr:y>0.13086</cdr:y>
    </cdr:from>
    <cdr:to>
      <cdr:x>0.62338</cdr:x>
      <cdr:y>0.18359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29090" y="531802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100" b="1" dirty="0" smtClean="0"/>
            <a:t>1 484,9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0.19922</cdr:x>
      <cdr:y>0.68555</cdr:y>
    </cdr:from>
    <cdr:to>
      <cdr:x>0.28125</cdr:x>
      <cdr:y>0.73829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4446" y="2786082"/>
          <a:ext cx="5000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200" b="1" dirty="0" smtClean="0"/>
            <a:t>291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0.33985</cdr:x>
      <cdr:y>0.68555</cdr:y>
    </cdr:from>
    <cdr:to>
      <cdr:x>0.44532</cdr:x>
      <cdr:y>0.73829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71702" y="2786082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0.35156</cdr:x>
      <cdr:y>0.66797</cdr:y>
    </cdr:from>
    <cdr:to>
      <cdr:x>0.44532</cdr:x>
      <cdr:y>0.73829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43140" y="2714644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200" b="1" dirty="0" smtClean="0"/>
            <a:t>294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0.50391</cdr:x>
      <cdr:y>0.66797</cdr:y>
    </cdr:from>
    <cdr:to>
      <cdr:x>0.57422</cdr:x>
      <cdr:y>0.72071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71834" y="2714644"/>
          <a:ext cx="42862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200" b="1" dirty="0" smtClean="0"/>
            <a:t>328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0.19922</cdr:x>
      <cdr:y>0.5625</cdr:y>
    </cdr:from>
    <cdr:to>
      <cdr:x>0.26953</cdr:x>
      <cdr:y>0.63282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14446" y="2286016"/>
          <a:ext cx="42862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200" b="1" dirty="0" smtClean="0"/>
            <a:t>699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0.35156</cdr:x>
      <cdr:y>0.5625</cdr:y>
    </cdr:from>
    <cdr:to>
      <cdr:x>0.44532</cdr:x>
      <cdr:y>0.63282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43140" y="2286016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200" b="1" dirty="0" smtClean="0"/>
            <a:t>1476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0.50391</cdr:x>
      <cdr:y>0.5625</cdr:y>
    </cdr:from>
    <cdr:to>
      <cdr:x>0.59766</cdr:x>
      <cdr:y>0.59766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71834" y="2286016"/>
          <a:ext cx="571504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200" b="1" dirty="0" smtClean="0"/>
            <a:t>679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2BD3-B73D-42EF-B487-1BE7D9D82002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B5B0-3740-4A0C-9FB1-2622B7608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135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EB5B0-3740-4A0C-9FB1-2622B7608F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EB5B0-3740-4A0C-9FB1-2622B7608F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.gif"/><Relationship Id="rId4" Type="http://schemas.openxmlformats.org/officeDocument/2006/relationships/image" Target="../media/image27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“Саран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сының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орталықтандырылған кітапхана жүйесі” КММ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285992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2022 жылғы </a:t>
            </a:r>
          </a:p>
          <a:p>
            <a:pPr algn="ctr"/>
            <a:r>
              <a:rPr lang="kk-KZ" sz="54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Қызметті талдау</a:t>
            </a:r>
            <a:endParaRPr lang="ru-RU" sz="54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C:\Documents and Settings\Зав обслуживания\Рабочий стол\Library-Logo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15001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Зав обслуживания\Рабочий стол\imgonline-com-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214290"/>
            <a:ext cx="857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Халықаралық акциялар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мен </a:t>
            </a:r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конкурстарға қатысу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357950" y="3286124"/>
            <a:ext cx="242889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071546"/>
            <a:ext cx="235745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D:\Торгай фото\Рисуем Победу\9 мая)\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143248"/>
            <a:ext cx="1239825" cy="1798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Рисунок 5" descr="C:\Users\1\AppData\Local\Temp\Rar$DIa6260.18430\Слайд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143248"/>
            <a:ext cx="1293579" cy="1788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71868" y="1071546"/>
            <a:ext cx="264320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" name="Рисунок 7" descr="C:\Users\1\Downloads\312908920_493959792679216_4358063208256670084_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857760"/>
            <a:ext cx="264320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C:\Users\1\Desktop\WhatsApp Image 2022-12-09 at 10.06.49.jpeg"/>
          <p:cNvPicPr/>
          <p:nvPr/>
        </p:nvPicPr>
        <p:blipFill>
          <a:blip r:embed="rId8" cstate="print"/>
          <a:srcRect l="5311" b="5108"/>
          <a:stretch>
            <a:fillRect/>
          </a:stretch>
        </p:blipFill>
        <p:spPr bwMode="auto">
          <a:xfrm rot="16200000">
            <a:off x="1142976" y="2857496"/>
            <a:ext cx="171451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Рисунок 9" descr="C:\Users\1\Desktop\WhatsApp Image 2022-12-09 at 09.44.48 (2).jpeg"/>
          <p:cNvPicPr/>
          <p:nvPr/>
        </p:nvPicPr>
        <p:blipFill>
          <a:blip r:embed="rId9" cstate="print"/>
          <a:srcRect l="3802" t="2119" r="8943" b="5060"/>
          <a:stretch>
            <a:fillRect/>
          </a:stretch>
        </p:blipFill>
        <p:spPr bwMode="auto">
          <a:xfrm rot="16200000">
            <a:off x="1166795" y="4405315"/>
            <a:ext cx="1714490" cy="261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6742" y="1071546"/>
            <a:ext cx="2953377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2844" y="421565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Халықаралық конференциялар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мен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семинарларға қатысу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214554"/>
            <a:ext cx="1214446" cy="285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28.02.22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2214554"/>
            <a:ext cx="1214446" cy="285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25.05.22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2214554"/>
            <a:ext cx="1357322" cy="285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06.09.22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2214554"/>
            <a:ext cx="1214446" cy="285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14.10.22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3143248"/>
            <a:ext cx="1571636" cy="19288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Международный научно-практический 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конференция  «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Социокультурная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миссия детской библиотеки в сохранении и развитии национальных и семейных традиций»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28794" y="3143248"/>
            <a:ext cx="1571636" cy="19288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b="1" dirty="0" smtClean="0">
                <a:latin typeface="Times New Roman" pitchFamily="18" charset="0"/>
                <a:cs typeface="Times New Roman" pitchFamily="18" charset="0"/>
              </a:rPr>
              <a:t>Выездной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семинар  «Роль компетенции библиотекаря в</a:t>
            </a:r>
            <a:r>
              <a:rPr lang="kk-KZ" sz="1000" b="1" dirty="0" smtClean="0">
                <a:latin typeface="Times New Roman" pitchFamily="18" charset="0"/>
                <a:cs typeface="Times New Roman" pitchFamily="18" charset="0"/>
              </a:rPr>
              <a:t> поддержке семьи и сохранении традиций семейного чтения» в Осакаровском районе, организованный ОДБ им. Абая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43306" y="3143248"/>
            <a:ext cx="1571636" cy="19288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Региональн</a:t>
            </a:r>
            <a:r>
              <a:rPr lang="kk-KZ" sz="1100" b="1" dirty="0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методическ</a:t>
            </a:r>
            <a:r>
              <a:rPr lang="kk-KZ" sz="1100" b="1" dirty="0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практикум «</a:t>
            </a:r>
            <a:r>
              <a:rPr lang="kk-KZ" sz="1100" b="1" dirty="0" smtClean="0">
                <a:latin typeface="Times New Roman" pitchFamily="18" charset="0"/>
                <a:cs typeface="Times New Roman" pitchFamily="18" charset="0"/>
              </a:rPr>
              <a:t>Библиотека и культурное пространство региона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»  (</a:t>
            </a:r>
            <a:r>
              <a:rPr lang="kk-KZ" sz="11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 базе ЦБС г.Балхаш)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57818" y="3143248"/>
            <a:ext cx="1643074" cy="19288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Научно-практическ</a:t>
            </a:r>
            <a:r>
              <a:rPr lang="kk-KZ" sz="1100" b="1" dirty="0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семинар «Актуальные аспекты организации массового обследования библиотечных фондов: опыт РГБ»</a:t>
            </a:r>
            <a:r>
              <a:rPr lang="kk-KZ" sz="11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3143248"/>
            <a:ext cx="1643074" cy="19288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Областно</a:t>
            </a:r>
            <a:r>
              <a:rPr lang="kk-KZ" sz="11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семинар «Новые практики работы с молодежью в библиотеках Карагандинской области»</a:t>
            </a:r>
            <a:r>
              <a:rPr lang="kk-KZ" sz="1100" b="1" dirty="0" smtClean="0">
                <a:latin typeface="Times New Roman" pitchFamily="18" charset="0"/>
                <a:cs typeface="Times New Roman" pitchFamily="18" charset="0"/>
              </a:rPr>
              <a:t> в ОУНБ им. Гоголя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43306" y="2214554"/>
            <a:ext cx="1500198" cy="285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23-24.06.22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295400" y="3048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Әлеуметтік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желілер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user\Desktop\vk-icon.png"/>
          <p:cNvPicPr>
            <a:picLocks noChangeAspect="1" noChangeArrowheads="1"/>
          </p:cNvPicPr>
          <p:nvPr/>
        </p:nvPicPr>
        <p:blipFill>
          <a:blip r:embed="rId3" cstate="print"/>
          <a:srcRect l="28142" t="15690" r="22677" b="17565"/>
          <a:stretch>
            <a:fillRect/>
          </a:stretch>
        </p:blipFill>
        <p:spPr bwMode="auto">
          <a:xfrm>
            <a:off x="8072462" y="1643050"/>
            <a:ext cx="795878" cy="720080"/>
          </a:xfrm>
          <a:prstGeom prst="rect">
            <a:avLst/>
          </a:prstGeom>
          <a:noFill/>
        </p:spPr>
      </p:pic>
      <p:pic>
        <p:nvPicPr>
          <p:cNvPr id="30" name="Picture 4" descr="C:\Users\user\Desktop\4a75a2874e08ca62b64b46f719c47d4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82" t="13284" r="14603" b="16501"/>
          <a:stretch>
            <a:fillRect/>
          </a:stretch>
        </p:blipFill>
        <p:spPr bwMode="auto">
          <a:xfrm>
            <a:off x="8072462" y="2571744"/>
            <a:ext cx="720080" cy="720080"/>
          </a:xfrm>
          <a:prstGeom prst="rect">
            <a:avLst/>
          </a:prstGeom>
          <a:noFill/>
        </p:spPr>
      </p:pic>
      <p:pic>
        <p:nvPicPr>
          <p:cNvPr id="31" name="Picture 8" descr="Отделение налоговой помощи — Фемида — Юридическая клин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3500438"/>
            <a:ext cx="720080" cy="720080"/>
          </a:xfrm>
          <a:prstGeom prst="rect">
            <a:avLst/>
          </a:prstGeom>
          <a:noFill/>
        </p:spPr>
      </p:pic>
      <p:pic>
        <p:nvPicPr>
          <p:cNvPr id="35" name="Picture 10" descr="Наклейка на авто Знак &quot;Одноклассники&quot; машину виниловая - матовая,  глянцевая, светоотражающая, магнитная, металлизированн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4429132"/>
            <a:ext cx="720080" cy="720080"/>
          </a:xfrm>
          <a:prstGeom prst="rect">
            <a:avLst/>
          </a:prstGeom>
          <a:noFill/>
        </p:spPr>
      </p:pic>
      <p:pic>
        <p:nvPicPr>
          <p:cNvPr id="40" name="Picture 11" descr="C:\Users\user\Desktop\логоти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714356"/>
            <a:ext cx="720080" cy="720080"/>
          </a:xfrm>
          <a:prstGeom prst="rect">
            <a:avLst/>
          </a:prstGeom>
          <a:noFill/>
        </p:spPr>
      </p:pic>
      <p:graphicFrame>
        <p:nvGraphicFramePr>
          <p:cNvPr id="41" name="Диаграмма 40"/>
          <p:cNvGraphicFramePr/>
          <p:nvPr/>
        </p:nvGraphicFramePr>
        <p:xfrm>
          <a:off x="2857488" y="1428736"/>
          <a:ext cx="5426604" cy="348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43768" y="1224335"/>
            <a:ext cx="29280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2020 жыл</a:t>
            </a:r>
          </a:p>
          <a:p>
            <a:pPr algn="ctr"/>
            <a:r>
              <a:rPr lang="kk-KZ" dirty="0" smtClean="0"/>
              <a:t>112 офлайн іс-шара</a:t>
            </a:r>
          </a:p>
          <a:p>
            <a:pPr algn="ctr"/>
            <a:r>
              <a:rPr lang="kk-KZ" dirty="0" smtClean="0"/>
              <a:t>     қамтылғаны  3131 адам</a:t>
            </a:r>
          </a:p>
          <a:p>
            <a:pPr algn="ctr"/>
            <a:r>
              <a:rPr lang="kk-KZ" dirty="0" smtClean="0"/>
              <a:t>307 онлайн іс-шаралар       қамтылғаны 57923 адам</a:t>
            </a:r>
          </a:p>
          <a:p>
            <a:pPr algn="ctr"/>
            <a:r>
              <a:rPr lang="kk-KZ" b="1" dirty="0" smtClean="0"/>
              <a:t>2021 жыл</a:t>
            </a:r>
          </a:p>
          <a:p>
            <a:pPr algn="ctr"/>
            <a:r>
              <a:rPr lang="kk-KZ" dirty="0" smtClean="0"/>
              <a:t>311 офлайн іс-шара        қамтылғаны 6674 адам</a:t>
            </a:r>
          </a:p>
          <a:p>
            <a:pPr algn="ctr"/>
            <a:r>
              <a:rPr lang="kk-KZ" dirty="0" smtClean="0"/>
              <a:t>244 онлайн іс-шара      қамтылғаны 70834 адам</a:t>
            </a:r>
          </a:p>
          <a:p>
            <a:pPr algn="ctr"/>
            <a:r>
              <a:rPr lang="kk-KZ" b="1" dirty="0" smtClean="0"/>
              <a:t>2022 жыл</a:t>
            </a:r>
          </a:p>
          <a:p>
            <a:pPr algn="ctr"/>
            <a:r>
              <a:rPr lang="kk-KZ" dirty="0" smtClean="0"/>
              <a:t>344 офлайн іс-шара       қамтылғаны 7466 адам</a:t>
            </a:r>
          </a:p>
          <a:p>
            <a:pPr algn="ctr"/>
            <a:r>
              <a:rPr lang="kk-KZ" dirty="0" smtClean="0"/>
              <a:t>76 онлайн іс-шара      қамтылғаны 7049 адам</a:t>
            </a:r>
            <a:endParaRPr lang="ru-RU" dirty="0"/>
          </a:p>
        </p:txBody>
      </p:sp>
      <p:pic>
        <p:nvPicPr>
          <p:cNvPr id="43" name="Рисунок 42" descr="C:\Documents and Settings\Зав обслуживания\Рабочий стол\imgonline-com-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824" y="432247"/>
            <a:ext cx="2880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C:\Documents and Settings\Зав обслуживания\Рабочий стол\Library-Logo.gif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776" y="216223"/>
            <a:ext cx="1007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14412" y="142852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 smtClean="0">
                <a:latin typeface="+mj-lt"/>
                <a:cs typeface="Arial" pitchFamily="34" charset="0"/>
              </a:rPr>
              <a:t>КГУ «Саран </a:t>
            </a:r>
            <a:r>
              <a:rPr lang="ru-RU" sz="3000" b="1" dirty="0" err="1" smtClean="0">
                <a:latin typeface="+mj-lt"/>
                <a:cs typeface="Arial" pitchFamily="34" charset="0"/>
              </a:rPr>
              <a:t>қ</a:t>
            </a:r>
            <a:r>
              <a:rPr lang="ru-RU" sz="3000" b="1" dirty="0" smtClean="0">
                <a:latin typeface="+mj-lt"/>
                <a:cs typeface="Arial" pitchFamily="34" charset="0"/>
              </a:rPr>
              <a:t>. ОКЖ» КММ сайты</a:t>
            </a:r>
          </a:p>
          <a:p>
            <a:pPr lvl="0" algn="ctr"/>
            <a:r>
              <a:rPr lang="en-US" sz="3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https://cbs-saran.gov.kz/</a:t>
            </a:r>
            <a:endParaRPr lang="en-US" sz="30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285860"/>
          <a:ext cx="6096000" cy="403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сайт.jpg"/>
          <p:cNvPicPr>
            <a:picLocks noChangeAspect="1"/>
          </p:cNvPicPr>
          <p:nvPr/>
        </p:nvPicPr>
        <p:blipFill>
          <a:blip r:embed="rId3" cstate="print"/>
          <a:srcRect l="1241"/>
          <a:stretch>
            <a:fillRect/>
          </a:stretch>
        </p:blipFill>
        <p:spPr>
          <a:xfrm>
            <a:off x="6000760" y="857256"/>
            <a:ext cx="2812096" cy="435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0" y="1714488"/>
          <a:ext cx="6096000" cy="375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Зав обслуживания\Рабочий стол\Library-Logo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1007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Зав обслуживания\Рабочий стол\imgonline-com-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92" y="498109"/>
            <a:ext cx="2880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3571836" y="1357298"/>
          <a:ext cx="557216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 descr="сайт скр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643314"/>
            <a:ext cx="269321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357158" y="357166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Сайтқа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кіру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Рисунок 9" descr="сайт.jpg"/>
          <p:cNvPicPr>
            <a:picLocks noChangeAspect="1"/>
          </p:cNvPicPr>
          <p:nvPr/>
        </p:nvPicPr>
        <p:blipFill>
          <a:blip r:embed="rId6" cstate="print"/>
          <a:srcRect l="581" b="48979"/>
          <a:stretch>
            <a:fillRect/>
          </a:stretch>
        </p:blipFill>
        <p:spPr>
          <a:xfrm>
            <a:off x="428596" y="1214422"/>
            <a:ext cx="3071834" cy="212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БАҚ-пен жұмыс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Рисунок 5" descr="C:\Users\user\Desktop\СГ 01 (1)_page-0001 (1).jpg"/>
          <p:cNvPicPr/>
          <p:nvPr/>
        </p:nvPicPr>
        <p:blipFill>
          <a:blip r:embed="rId2" cstate="print"/>
          <a:srcRect l="6391" t="4987" r="6459" b="3191"/>
          <a:stretch>
            <a:fillRect/>
          </a:stretch>
        </p:blipFill>
        <p:spPr bwMode="auto">
          <a:xfrm>
            <a:off x="857224" y="1214422"/>
            <a:ext cx="28575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7" name="Диаграмма 6"/>
          <p:cNvGraphicFramePr/>
          <p:nvPr/>
        </p:nvGraphicFramePr>
        <p:xfrm>
          <a:off x="3857620" y="1142984"/>
          <a:ext cx="5286381" cy="402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AMANAT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</a:rPr>
              <a:t>партиясының сайлауалды бағдарламасының " Өзгерістер жолы: әркімге лайықты өмір!» 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</a:rPr>
              <a:t>жол картасы пункттерінің орындалуы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WhatsApp Image 2021-12-24 at 14.57.4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428868"/>
            <a:ext cx="323852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IMG_9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428868"/>
            <a:ext cx="3464315" cy="249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2214546" y="192880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2020 ж.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192880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2021 ж.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5072074"/>
            <a:ext cx="322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ОҚК </a:t>
            </a:r>
            <a:r>
              <a:rPr lang="ru-RU" dirty="0" err="1" smtClean="0"/>
              <a:t>ғимаратын халықтың </a:t>
            </a:r>
            <a:r>
              <a:rPr lang="ru-RU" dirty="0" smtClean="0"/>
              <a:t>МТТ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қолжетімділігіне бейімдеу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5072074"/>
            <a:ext cx="227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ОҚК </a:t>
            </a:r>
            <a:r>
              <a:rPr lang="ru-RU" dirty="0" err="1" smtClean="0"/>
              <a:t>қасбетін жөндеу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2022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жыл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 - №2 ООК (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Ақтас кенті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) 13937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сомасына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ағымдағы жөндеу</a:t>
            </a:r>
            <a:endParaRPr lang="ru-RU" sz="3000" b="1" dirty="0" smtClean="0">
              <a:solidFill>
                <a:schemeClr val="accent4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b="25549"/>
          <a:stretch>
            <a:fillRect/>
          </a:stretch>
        </p:blipFill>
        <p:spPr bwMode="auto">
          <a:xfrm>
            <a:off x="1714480" y="1357298"/>
            <a:ext cx="214314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363" name="Рисунок 1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72920"/>
            <a:ext cx="3214710" cy="241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 t="21913" b="9218"/>
          <a:stretch>
            <a:fillRect/>
          </a:stretch>
        </p:blipFill>
        <p:spPr bwMode="auto">
          <a:xfrm>
            <a:off x="4643438" y="1357298"/>
            <a:ext cx="2286016" cy="209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4752"/>
            <a:ext cx="3195707" cy="239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928662" y="235743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Дейін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082" y="24288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Дейін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6143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Кейін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6143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Кейін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2714644" cy="36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2714644" cy="362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142852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2022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жыл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- №2 ООК (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Ақтас кенті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) 13937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сомасына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ағымдағы жөндеу</a:t>
            </a:r>
            <a:endParaRPr lang="ru-RU" sz="3000" b="1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2022 </a:t>
            </a:r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жыл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– </a:t>
            </a:r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Қарағанды облысының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даму </a:t>
            </a:r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бағдарламасы тармағын орындау</a:t>
            </a:r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WhatsApp Image 2023-01-05 at 11.24.45 (3).jpeg"/>
          <p:cNvPicPr>
            <a:picLocks noChangeAspect="1"/>
          </p:cNvPicPr>
          <p:nvPr/>
        </p:nvPicPr>
        <p:blipFill>
          <a:blip r:embed="rId2" cstate="print"/>
          <a:srcRect l="11944" r="4452"/>
          <a:stretch>
            <a:fillRect/>
          </a:stretch>
        </p:blipFill>
        <p:spPr>
          <a:xfrm>
            <a:off x="4886232" y="3804666"/>
            <a:ext cx="2757602" cy="248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WhatsApp Image 2023-01-05 at 11.24.4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628" y="3804678"/>
            <a:ext cx="3298813" cy="248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WhatsApp Image 2023-01-05 at 11.24.45 (1).jpeg"/>
          <p:cNvPicPr>
            <a:picLocks noChangeAspect="1"/>
          </p:cNvPicPr>
          <p:nvPr/>
        </p:nvPicPr>
        <p:blipFill>
          <a:blip r:embed="rId4" cstate="print"/>
          <a:srcRect l="15826" r="5046"/>
          <a:stretch>
            <a:fillRect/>
          </a:stretch>
        </p:blipFill>
        <p:spPr>
          <a:xfrm>
            <a:off x="6553282" y="1428630"/>
            <a:ext cx="1447741" cy="196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WhatsApp Image 2023-01-05 at 11.24.4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7636" y="1430342"/>
            <a:ext cx="1654562" cy="201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Рисунок 7" descr="WhatsApp Image 2023-01-05 at 11.24.44.jpeg"/>
          <p:cNvPicPr>
            <a:picLocks noChangeAspect="1"/>
          </p:cNvPicPr>
          <p:nvPr/>
        </p:nvPicPr>
        <p:blipFill>
          <a:blip r:embed="rId6" cstate="print"/>
          <a:srcRect l="13339" t="23812" r="15521"/>
          <a:stretch>
            <a:fillRect/>
          </a:stretch>
        </p:blipFill>
        <p:spPr>
          <a:xfrm>
            <a:off x="757397" y="1428736"/>
            <a:ext cx="3171661" cy="1971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177551829"/>
              </p:ext>
            </p:extLst>
          </p:nvPr>
        </p:nvGraphicFramePr>
        <p:xfrm>
          <a:off x="1214414" y="1214422"/>
          <a:ext cx="6862762" cy="455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28572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“Саран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қаласының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орталықтандырылған кітапхана жүйесі” КММ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C:\Documents and Settings\Зав обслуживания\Рабочий стол\imgonline-com-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00010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Зав обслуживания\Рабочий стол\Library-Logo.gif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714356"/>
            <a:ext cx="1284390" cy="92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\\192.168.10.12\Pablik\zav.obcluchivaniya\Фото 2022\Полет души фото\WhatsApp Image 2022-05-21 at 10.21.06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3113089" cy="243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285720" y="321468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“Полет души” поэтикалық кеші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l="13570" t="12078" r="14434" b="6039"/>
          <a:stretch>
            <a:fillRect/>
          </a:stretch>
        </p:blipFill>
        <p:spPr bwMode="auto">
          <a:xfrm>
            <a:off x="5000628" y="714356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TextBox 13"/>
          <p:cNvSpPr txBox="1"/>
          <p:nvPr/>
        </p:nvSpPr>
        <p:spPr>
          <a:xfrm>
            <a:off x="4857752" y="320254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“Бір отбасы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тарихы”өлкетану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сағаты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8942"/>
          <a:stretch/>
        </p:blipFill>
        <p:spPr bwMode="auto">
          <a:xfrm flipH="1">
            <a:off x="500034" y="3714752"/>
            <a:ext cx="2841109" cy="191386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6" name="Рисунок 15" descr="C:\Users\Б С Ч №3\Desktop\17653c74-8ca6-486f-b464-e5c11d5a63a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714752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 descr="C:\Users\user\Desktop\селиванов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714752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TextBox 17"/>
          <p:cNvSpPr txBox="1"/>
          <p:nvPr/>
        </p:nvSpPr>
        <p:spPr>
          <a:xfrm>
            <a:off x="6429388" y="5786454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Ақын Ю.Б. Селивановамен кездесу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58578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Ақпараттық-өлкетанулық кездесу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https://turkystan.kz/content/uploads/2018/03/1508084409_ruhani-jangyru-logo-900x_.jpg?token=86d7c9e5e665d5c52276484fdfc88bc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343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https://turkystan.kz/content/uploads/2018/03/1508084409_ruhani-jangyru-logo-900x_.jpg?token=86d7c9e5e665d5c52276484fdfc88bc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5143504" y="2357430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«Ұлы далалның Ұлы қыздары» библиографиялық құралы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53578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Саран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Құрметті азаматы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Қ.Ж.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Жакеновке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арналған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«Мен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өз өлкемнің ұлымын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өлкетану құралы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14414" y="2357430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Ақтас кенті туралы “Біздің кент: тарих және тағдырлар” өлкетану құралы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500562" y="5119228"/>
            <a:ext cx="4798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 еңбеккерлері мен 1941-1945 жылдардағы соғыс балаларына арналған “Соғыс туралы емтелік...” блиографиялық құралы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Великие доче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72670"/>
            <a:ext cx="1714512" cy="2113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И снова память возвращается к войне..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1" y="3002868"/>
            <a:ext cx="1643074" cy="206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Поселок наш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142852"/>
            <a:ext cx="1785950" cy="211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Я сын своей земл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3071810"/>
            <a:ext cx="1714512" cy="221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6343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Балалар жылы аясындағы іс-шаралар</a:t>
            </a:r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C:\Users\1\Downloads\316696921_527833012294935_4390056303403114484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3412240" cy="2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C:\Users\1\Downloads\279971523_535185224675335_89876113478919311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714752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\\192.168.10.12\Pablik\zav.obcluchivaniya\Фото 2022\WhatsApp Image 2022-05-04 at 11.54.23 (5)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071546"/>
            <a:ext cx="3214710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C:\Users\1\Desktop\на сайт\сентябрь\1 половина\день знании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714752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C:\Users\1\Desktop\на сайт\август\1 половина\круглый стол1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571876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2022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жылғы мерейтойлық күндер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1\Desktop\на сайт\октябрь\урок толер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31" y="3758503"/>
            <a:ext cx="2418180" cy="1813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 descr="C:\Users\1\Desktop\на сайт\октябрь\диалог с молод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920" y="1143336"/>
            <a:ext cx="2999476" cy="221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C:\Users\1\Desktop\на сайт\октябрь\лит. час 2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142984"/>
            <a:ext cx="2961321" cy="220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C:\Users\1\Desktop\на сайт\сентябрь\1 половина\кр стол1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746" y="3645932"/>
            <a:ext cx="2650699" cy="228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Рисунок 7"/>
          <p:cNvPicPr/>
          <p:nvPr/>
        </p:nvPicPr>
        <p:blipFill>
          <a:blip r:embed="rId6"/>
          <a:srcRect l="13480" t="29485" r="40315" b="23616"/>
          <a:stretch>
            <a:fillRect/>
          </a:stretch>
        </p:blipFill>
        <p:spPr bwMode="auto">
          <a:xfrm>
            <a:off x="6001680" y="3706148"/>
            <a:ext cx="2999476" cy="193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643182"/>
            <a:ext cx="8143932" cy="715963"/>
          </a:xfrm>
        </p:spPr>
        <p:txBody>
          <a:bodyPr>
            <a:noAutofit/>
          </a:bodyPr>
          <a:lstStyle/>
          <a:p>
            <a:r>
              <a:rPr lang="kk-KZ" sz="7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Назарларыңызға рахмет</a:t>
            </a:r>
            <a:endParaRPr lang="en-US" sz="72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1785926"/>
            <a:ext cx="3214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2020-2022 жылғы бақылау көрсеткіштерін талдау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C:\Documents and Settings\Зав обслуживания\Рабочий стол\Library-Logo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776" y="72206"/>
            <a:ext cx="1284390" cy="92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Documents and Settings\Зав обслуживания\Рабочий стол\imgonline-com-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Диаграмма 32"/>
          <p:cNvGraphicFramePr/>
          <p:nvPr/>
        </p:nvGraphicFramePr>
        <p:xfrm>
          <a:off x="3214678" y="785794"/>
          <a:ext cx="5786478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297385534"/>
              </p:ext>
            </p:extLst>
          </p:nvPr>
        </p:nvGraphicFramePr>
        <p:xfrm>
          <a:off x="928662" y="1285860"/>
          <a:ext cx="78581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421565"/>
            <a:ext cx="6838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 smtClean="0">
                <a:latin typeface="+mj-lt"/>
                <a:cs typeface="Arial" pitchFamily="34" charset="0"/>
              </a:rPr>
              <a:t>01.01.2023 жылғы құжат қоры</a:t>
            </a:r>
            <a:endParaRPr lang="en-US" sz="30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7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857356" y="42860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Кітап қорын жинақтау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C:\Documents and Settings\Зав обслуживания\Рабочий стол\Library-Logo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776" y="72206"/>
            <a:ext cx="1284390" cy="92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Documents and Settings\Зав обслуживания\Рабочий стол\imgonline-com-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Диаграмма 32"/>
          <p:cNvGraphicFramePr/>
          <p:nvPr/>
        </p:nvGraphicFramePr>
        <p:xfrm>
          <a:off x="3500430" y="1357298"/>
          <a:ext cx="5500726" cy="38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C:\Users\1\Desktop\фотки\бюджет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8586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C:\Users\1\Desktop\фотки\новинки 2021 1й квартал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643314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C:\Users\1\Desktop\WhatsApp Image 2023-01-05 at 14.24.52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643314"/>
            <a:ext cx="1571636" cy="205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295400" y="4215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 smtClean="0">
                <a:latin typeface="Arial" pitchFamily="34" charset="0"/>
                <a:cs typeface="Arial" pitchFamily="34" charset="0"/>
              </a:rPr>
              <a:t>Бюджеттік қаржыландыру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C:\Documents and Settings\Зав обслуживания\Рабочий стол\Library-Logo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776" y="72207"/>
            <a:ext cx="1007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Documents and Settings\Зав обслуживания\Рабочий стол\imgonline-com-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2880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Диаграмма 32"/>
          <p:cNvGraphicFramePr/>
          <p:nvPr/>
        </p:nvGraphicFramePr>
        <p:xfrm>
          <a:off x="500034" y="1071546"/>
          <a:ext cx="828680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4414" y="142852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Жылдың басты оқиғалары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algn="ctr"/>
            <a:endParaRPr lang="en-US" sz="4000" dirty="0"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C:\Users\1\Desktop\316698165_527438092607328_2236172035253230622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7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D:\Рабочий стол\паспорта\2022 Паспорта\фото 2022\День духовного согласия\WhatsApp Image 2022-10-18 at 15.58.39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71546"/>
            <a:ext cx="3357586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1\Desktop\на сайт\на сайт май\уст журн Талғат Бигельд.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3571900" cy="243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/>
          <a:srcRect l="14769" t="21847" r="42036" b="20249"/>
          <a:stretch>
            <a:fillRect/>
          </a:stretch>
        </p:blipFill>
        <p:spPr bwMode="auto">
          <a:xfrm>
            <a:off x="4429124" y="3571876"/>
            <a:ext cx="3500462" cy="24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28572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Оқырмандарды тартудың жаңа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lvl="0" algn="ctr"/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формалары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мен </a:t>
            </a:r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әдістері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algn="ctr"/>
            <a:endParaRPr lang="en-US" sz="3000" dirty="0"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C:\Users\1\Downloads\275951936_345582847540474_7780914055171694095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C:\Users\1\Downloads\287101199_492445819305786_69379138017945913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C:\Users\1\Desktop\на сайт\сентябрь\жамбыл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3286148" cy="225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C:\Users\1\Desktop\на сайт\октябрь\касым чтения 1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43380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215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Құжаттарды цифрландыру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71736" y="128586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8" descr="Электронные учебники по русскому языку"/>
          <p:cNvPicPr>
            <a:picLocks noChangeAspect="1" noChangeArrowheads="1"/>
          </p:cNvPicPr>
          <p:nvPr/>
        </p:nvPicPr>
        <p:blipFill>
          <a:blip r:embed="rId3" cstate="print"/>
          <a:srcRect l="25714" r="32857" b="1429"/>
          <a:stretch>
            <a:fillRect/>
          </a:stretch>
        </p:blipFill>
        <p:spPr bwMode="auto">
          <a:xfrm>
            <a:off x="0" y="1296343"/>
            <a:ext cx="232618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443</Words>
  <Application>Microsoft Office PowerPoint</Application>
  <PresentationFormat>Экран (4:3)</PresentationFormat>
  <Paragraphs>104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 “Саран қаласының орталықтандырылған кітапхана жүйесі” КММ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Назарларыңызға рахмет</vt:lpstr>
    </vt:vector>
  </TitlesOfParts>
  <Company>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ZavAutomat</dc:creator>
  <cp:lastModifiedBy>4</cp:lastModifiedBy>
  <cp:revision>254</cp:revision>
  <dcterms:created xsi:type="dcterms:W3CDTF">2011-07-29T10:27:17Z</dcterms:created>
  <dcterms:modified xsi:type="dcterms:W3CDTF">2023-01-05T11:29:56Z</dcterms:modified>
</cp:coreProperties>
</file>