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slideLayouts/slideLayout10.xml" ContentType="application/vnd.openxmlformats-officedocument.presentationml.slideLayout+xml"/>
  <Default Extension="gif" ContentType="image/gif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5" r:id="rId7"/>
    <p:sldId id="263" r:id="rId8"/>
    <p:sldId id="272" r:id="rId9"/>
    <p:sldId id="266" r:id="rId10"/>
    <p:sldId id="268" r:id="rId11"/>
    <p:sldId id="267" r:id="rId12"/>
    <p:sldId id="271" r:id="rId13"/>
    <p:sldId id="269" r:id="rId14"/>
    <p:sldId id="270" r:id="rId15"/>
    <p:sldId id="273" r:id="rId16"/>
    <p:sldId id="274" r:id="rId17"/>
    <p:sldId id="275" r:id="rId18"/>
    <p:sldId id="276" r:id="rId19"/>
    <p:sldId id="277" r:id="rId20"/>
    <p:sldId id="27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423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5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Оқырмандар саны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2021 жыл</c:v>
                </c:pt>
                <c:pt idx="1">
                  <c:v>2022 жыл</c:v>
                </c:pt>
                <c:pt idx="2">
                  <c:v>2023 жыл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12092</c:v>
                </c:pt>
                <c:pt idx="1">
                  <c:v>12464</c:v>
                </c:pt>
                <c:pt idx="2">
                  <c:v>12805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Кітап беру саны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2021 жыл</c:v>
                </c:pt>
                <c:pt idx="1">
                  <c:v>2022 жыл</c:v>
                </c:pt>
                <c:pt idx="2">
                  <c:v>2023 жыл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234482</c:v>
                </c:pt>
                <c:pt idx="1">
                  <c:v>246014</c:v>
                </c:pt>
                <c:pt idx="2">
                  <c:v>250070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Келу саны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2021 жыл</c:v>
                </c:pt>
                <c:pt idx="1">
                  <c:v>2022 жыл</c:v>
                </c:pt>
                <c:pt idx="2">
                  <c:v>2023 жыл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117277</c:v>
                </c:pt>
                <c:pt idx="1">
                  <c:v>122803</c:v>
                </c:pt>
                <c:pt idx="2">
                  <c:v>126240</c:v>
                </c:pt>
              </c:numCache>
            </c:numRef>
          </c:val>
        </c:ser>
        <c:axId val="59016704"/>
        <c:axId val="59018240"/>
      </c:barChart>
      <c:catAx>
        <c:axId val="59016704"/>
        <c:scaling>
          <c:orientation val="minMax"/>
        </c:scaling>
        <c:axPos val="b"/>
        <c:tickLblPos val="nextTo"/>
        <c:crossAx val="59018240"/>
        <c:crosses val="autoZero"/>
        <c:auto val="1"/>
        <c:lblAlgn val="ctr"/>
        <c:lblOffset val="100"/>
      </c:catAx>
      <c:valAx>
        <c:axId val="59018240"/>
        <c:scaling>
          <c:orientation val="minMax"/>
        </c:scaling>
        <c:axPos val="l"/>
        <c:majorGridlines/>
        <c:numFmt formatCode="General" sourceLinked="1"/>
        <c:tickLblPos val="nextTo"/>
        <c:crossAx val="59016704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8.2487158402552649E-2"/>
          <c:y val="0.19423351377952755"/>
          <c:w val="0.66575561841674558"/>
          <c:h val="0.70954872047244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5"/>
          <c:dPt>
            <c:idx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1"/>
            <c:spPr>
              <a:solidFill>
                <a:srgbClr val="0070C0"/>
              </a:solidFill>
            </c:spPr>
          </c:dPt>
          <c:dPt>
            <c:idx val="2"/>
            <c:spPr>
              <a:solidFill>
                <a:schemeClr val="accent3">
                  <a:lumMod val="75000"/>
                </a:schemeClr>
              </a:solidFill>
            </c:spPr>
          </c:dPt>
          <c:dLbls>
            <c:showPercent val="1"/>
          </c:dLbls>
          <c:cat>
            <c:strRef>
              <c:f>Sheet1!$A$2:$A$6</c:f>
              <c:strCache>
                <c:ptCount val="5"/>
                <c:pt idx="0">
                  <c:v>Құжаттар қоры</c:v>
                </c:pt>
                <c:pt idx="1">
                  <c:v>қазақ тілінде</c:v>
                </c:pt>
                <c:pt idx="2">
                  <c:v>кітап қоры</c:v>
                </c:pt>
                <c:pt idx="3">
                  <c:v>мерзімді басылымдар</c:v>
                </c:pt>
                <c:pt idx="4">
                  <c:v>CD, DVD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125119</c:v>
                </c:pt>
                <c:pt idx="1">
                  <c:v>22053</c:v>
                </c:pt>
                <c:pt idx="2" formatCode="#,##0">
                  <c:v>123104</c:v>
                </c:pt>
                <c:pt idx="3">
                  <c:v>1933</c:v>
                </c:pt>
                <c:pt idx="4">
                  <c:v>82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>
        <c:manualLayout>
          <c:xMode val="edge"/>
          <c:yMode val="edge"/>
          <c:x val="0.73887833842970074"/>
          <c:y val="0.16845792322834638"/>
          <c:w val="0.24136871340390476"/>
          <c:h val="0.72672490157480596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9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экземпляров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2021 жыл</c:v>
                </c:pt>
                <c:pt idx="1">
                  <c:v>2022 жыл</c:v>
                </c:pt>
                <c:pt idx="2">
                  <c:v>2023 жыл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2077</c:v>
                </c:pt>
                <c:pt idx="1">
                  <c:v>2411</c:v>
                </c:pt>
                <c:pt idx="2">
                  <c:v>1910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из них на каз.языке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2021 жыл</c:v>
                </c:pt>
                <c:pt idx="1">
                  <c:v>2022 жыл</c:v>
                </c:pt>
                <c:pt idx="2">
                  <c:v>2023 жыл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912</c:v>
                </c:pt>
                <c:pt idx="1">
                  <c:v>1242</c:v>
                </c:pt>
                <c:pt idx="2">
                  <c:v>1057</c:v>
                </c:pt>
              </c:numCache>
            </c:numRef>
          </c:val>
        </c:ser>
        <c:axId val="57060736"/>
        <c:axId val="63362176"/>
      </c:barChart>
      <c:catAx>
        <c:axId val="57060736"/>
        <c:scaling>
          <c:orientation val="minMax"/>
        </c:scaling>
        <c:axPos val="b"/>
        <c:tickLblPos val="nextTo"/>
        <c:crossAx val="63362176"/>
        <c:crosses val="autoZero"/>
        <c:auto val="1"/>
        <c:lblAlgn val="ctr"/>
        <c:lblOffset val="100"/>
      </c:catAx>
      <c:valAx>
        <c:axId val="63362176"/>
        <c:scaling>
          <c:orientation val="minMax"/>
        </c:scaling>
        <c:axPos val="l"/>
        <c:majorGridlines/>
        <c:numFmt formatCode="General" sourceLinked="1"/>
        <c:tickLblPos val="nextTo"/>
        <c:crossAx val="57060736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бюджеттік қаржыландыру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2021 жыл</c:v>
                </c:pt>
                <c:pt idx="1">
                  <c:v>2022 жыл</c:v>
                </c:pt>
                <c:pt idx="2">
                  <c:v>2023 жыл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3592.3</c:v>
                </c:pt>
                <c:pt idx="1">
                  <c:v>5304.8</c:v>
                </c:pt>
                <c:pt idx="2">
                  <c:v>3814.2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оның ішінде кітаптар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2021 жыл</c:v>
                </c:pt>
                <c:pt idx="1">
                  <c:v>2022 жыл</c:v>
                </c:pt>
                <c:pt idx="2">
                  <c:v>2023 жыл</c:v>
                </c:pt>
              </c:strCache>
            </c:strRef>
          </c:cat>
          <c:val>
            <c:numRef>
              <c:f>Лист1!$C$2:$C$4</c:f>
              <c:numCache>
                <c:formatCode>#,##0.00</c:formatCode>
                <c:ptCount val="3"/>
                <c:pt idx="0">
                  <c:v>2632.6</c:v>
                </c:pt>
                <c:pt idx="1">
                  <c:v>3819.9</c:v>
                </c:pt>
                <c:pt idx="2">
                  <c:v>3015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оның ішінде мерзімді басылымдар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2021 жыл</c:v>
                </c:pt>
                <c:pt idx="1">
                  <c:v>2022 жыл</c:v>
                </c:pt>
                <c:pt idx="2">
                  <c:v>2023 жыл</c:v>
                </c:pt>
              </c:strCache>
            </c:strRef>
          </c:cat>
          <c:val>
            <c:numRef>
              <c:f>Лист1!$D$2:$D$4</c:f>
              <c:numCache>
                <c:formatCode>#,##0.00</c:formatCode>
                <c:ptCount val="3"/>
                <c:pt idx="0" formatCode="General">
                  <c:v>959.8</c:v>
                </c:pt>
                <c:pt idx="1">
                  <c:v>1484.9</c:v>
                </c:pt>
                <c:pt idx="2">
                  <c:v>799.3</c:v>
                </c:pt>
              </c:numCache>
            </c:numRef>
          </c:val>
        </c:ser>
        <c:shape val="cylinder"/>
        <c:axId val="107560960"/>
        <c:axId val="107562496"/>
        <c:axId val="0"/>
      </c:bar3DChart>
      <c:catAx>
        <c:axId val="107560960"/>
        <c:scaling>
          <c:orientation val="minMax"/>
        </c:scaling>
        <c:axPos val="b"/>
        <c:tickLblPos val="nextTo"/>
        <c:crossAx val="107562496"/>
        <c:crosses val="autoZero"/>
        <c:auto val="1"/>
        <c:lblAlgn val="ctr"/>
        <c:lblOffset val="100"/>
      </c:catAx>
      <c:valAx>
        <c:axId val="107562496"/>
        <c:scaling>
          <c:orientation val="minMax"/>
        </c:scaling>
        <c:axPos val="l"/>
        <c:majorGridlines/>
        <c:numFmt formatCode="0%" sourceLinked="1"/>
        <c:tickLblPos val="nextTo"/>
        <c:crossAx val="1075609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19755061297461"/>
          <c:y val="0.29688185774862447"/>
          <c:w val="0.31882915593072886"/>
          <c:h val="0.40623628450275334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барлық цифрландырылған құжаттар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2021 жыл</c:v>
                </c:pt>
                <c:pt idx="1">
                  <c:v>2022 жыл</c:v>
                </c:pt>
                <c:pt idx="2">
                  <c:v>2023 жыл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294</c:v>
                </c:pt>
                <c:pt idx="1">
                  <c:v>328</c:v>
                </c:pt>
                <c:pt idx="2">
                  <c:v>339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ондағы беттер саны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2021 жыл</c:v>
                </c:pt>
                <c:pt idx="1">
                  <c:v>2022 жыл</c:v>
                </c:pt>
                <c:pt idx="2">
                  <c:v>2023 жыл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1476</c:v>
                </c:pt>
                <c:pt idx="1">
                  <c:v>679</c:v>
                </c:pt>
                <c:pt idx="2">
                  <c:v>663</c:v>
                </c:pt>
              </c:numCache>
            </c:numRef>
          </c:val>
        </c:ser>
        <c:shape val="cone"/>
        <c:axId val="107768832"/>
        <c:axId val="107774720"/>
        <c:axId val="0"/>
      </c:bar3DChart>
      <c:catAx>
        <c:axId val="107768832"/>
        <c:scaling>
          <c:orientation val="minMax"/>
        </c:scaling>
        <c:axPos val="b"/>
        <c:tickLblPos val="nextTo"/>
        <c:crossAx val="107774720"/>
        <c:crosses val="autoZero"/>
        <c:auto val="1"/>
        <c:lblAlgn val="ctr"/>
        <c:lblOffset val="100"/>
      </c:catAx>
      <c:valAx>
        <c:axId val="107774720"/>
        <c:scaling>
          <c:orientation val="minMax"/>
        </c:scaling>
        <c:axPos val="l"/>
        <c:majorGridlines/>
        <c:numFmt formatCode="General" sourceLinked="1"/>
        <c:tickLblPos val="nextTo"/>
        <c:crossAx val="107768832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7"/>
  <c:chart>
    <c:title>
      <c:tx>
        <c:rich>
          <a:bodyPr/>
          <a:lstStyle/>
          <a:p>
            <a:pPr>
              <a:defRPr/>
            </a:pPr>
            <a:r>
              <a:rPr lang="kk-KZ" dirty="0" smtClean="0"/>
              <a:t>Жазылушылар</a:t>
            </a:r>
            <a:r>
              <a:rPr lang="kk-KZ" baseline="0" dirty="0" smtClean="0"/>
              <a:t> саны</a:t>
            </a:r>
            <a:endParaRPr lang="ru-RU" dirty="0"/>
          </a:p>
        </c:rich>
      </c:tx>
      <c:layout/>
    </c:title>
    <c:view3D>
      <c:perspective val="30"/>
    </c:view3D>
    <c:plotArea>
      <c:layout>
        <c:manualLayout>
          <c:layoutTarget val="inner"/>
          <c:xMode val="edge"/>
          <c:yMode val="edge"/>
          <c:x val="2.337424355794478E-2"/>
          <c:y val="0.13926518646775163"/>
          <c:w val="0.95842519891250799"/>
          <c:h val="0.73866347537811794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жазылушылар саны</c:v>
                </c:pt>
              </c:strCache>
            </c:strRef>
          </c:tx>
          <c:dLbls>
            <c:dLbl>
              <c:idx val="0"/>
              <c:layout>
                <c:manualLayout>
                  <c:x val="1.6382253062873223E-2"/>
                  <c:y val="-0.24745134569577676"/>
                </c:manualLayout>
              </c:layout>
              <c:showVal val="1"/>
            </c:dLbl>
            <c:dLbl>
              <c:idx val="1"/>
              <c:layout>
                <c:manualLayout>
                  <c:x val="1.1701609330623749E-2"/>
                  <c:y val="-0.3275091340091158"/>
                </c:manualLayout>
              </c:layout>
              <c:showVal val="1"/>
            </c:dLbl>
            <c:dLbl>
              <c:idx val="2"/>
              <c:layout>
                <c:manualLayout>
                  <c:x val="9.3612874644990705E-3"/>
                  <c:y val="-0.35662105703214836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2021ж.</c:v>
                </c:pt>
                <c:pt idx="1">
                  <c:v>2022 ж.</c:v>
                </c:pt>
                <c:pt idx="2">
                  <c:v>2023 ж.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13289</c:v>
                </c:pt>
                <c:pt idx="1">
                  <c:v>15199</c:v>
                </c:pt>
                <c:pt idx="2">
                  <c:v>17866</c:v>
                </c:pt>
              </c:numCache>
            </c:numRef>
          </c:val>
        </c:ser>
        <c:shape val="cylinder"/>
        <c:axId val="111576960"/>
        <c:axId val="111578496"/>
        <c:axId val="0"/>
      </c:bar3DChart>
      <c:catAx>
        <c:axId val="111576960"/>
        <c:scaling>
          <c:orientation val="minMax"/>
        </c:scaling>
        <c:axPos val="b"/>
        <c:numFmt formatCode="@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11578496"/>
        <c:crosses val="autoZero"/>
        <c:auto val="1"/>
        <c:lblAlgn val="ctr"/>
        <c:lblOffset val="100"/>
      </c:catAx>
      <c:valAx>
        <c:axId val="11157849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1157696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Сайт </a:t>
            </a:r>
            <a:r>
              <a:rPr lang="ru-RU" dirty="0" err="1" smtClean="0"/>
              <a:t>көлемі</a:t>
            </a:r>
            <a:endParaRPr lang="ru-RU" dirty="0"/>
          </a:p>
        </c:rich>
      </c:tx>
      <c:layout/>
    </c:title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Обьем сайта</c:v>
                </c:pt>
              </c:strCache>
            </c:strRef>
          </c:tx>
          <c:dLbls>
            <c:dLbl>
              <c:idx val="0"/>
              <c:layout>
                <c:manualLayout>
                  <c:x val="3.3333169291338574E-2"/>
                  <c:y val="-0.27086520128642388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4</a:t>
                    </a:r>
                    <a:r>
                      <a:rPr lang="en-US" b="1" baseline="0" dirty="0" smtClean="0"/>
                      <a:t>Gb </a:t>
                    </a:r>
                    <a:r>
                      <a:rPr lang="kk-KZ" b="1" dirty="0" smtClean="0"/>
                      <a:t>93</a:t>
                    </a:r>
                    <a:r>
                      <a:rPr lang="en-US" b="1" dirty="0" smtClean="0"/>
                      <a:t>Mb</a:t>
                    </a:r>
                    <a:endParaRPr lang="en-US" b="1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2.0833333333333409E-2"/>
                  <c:y val="-0.32440832247095025"/>
                </c:manualLayout>
              </c:layout>
              <c:tx>
                <c:rich>
                  <a:bodyPr/>
                  <a:lstStyle/>
                  <a:p>
                    <a:r>
                      <a:rPr lang="kk-KZ" b="1" dirty="0" smtClean="0"/>
                      <a:t>6</a:t>
                    </a:r>
                    <a:r>
                      <a:rPr lang="en-US" b="1" dirty="0" err="1" smtClean="0"/>
                      <a:t>Gb</a:t>
                    </a:r>
                    <a:r>
                      <a:rPr lang="en-US" b="1" dirty="0" smtClean="0"/>
                      <a:t> </a:t>
                    </a:r>
                    <a:r>
                      <a:rPr lang="kk-KZ" b="1" dirty="0" smtClean="0"/>
                      <a:t>28</a:t>
                    </a:r>
                    <a:r>
                      <a:rPr lang="en-US" b="1" dirty="0" smtClean="0"/>
                      <a:t>Mb</a:t>
                    </a:r>
                    <a:endParaRPr lang="en-US" b="1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2.5000000000000081E-2"/>
                  <c:y val="-0.35531279697956436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6</a:t>
                    </a:r>
                    <a:r>
                      <a:rPr lang="en-US" b="1" baseline="0" dirty="0" smtClean="0"/>
                      <a:t>Gb </a:t>
                    </a:r>
                    <a:r>
                      <a:rPr lang="kk-KZ" b="1" baseline="0" dirty="0" smtClean="0"/>
                      <a:t>33</a:t>
                    </a:r>
                    <a:r>
                      <a:rPr lang="en-US" b="1" dirty="0" smtClean="0"/>
                      <a:t>Mb</a:t>
                    </a:r>
                    <a:endParaRPr lang="en-US" b="1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4931</c:v>
                </c:pt>
                <c:pt idx="1">
                  <c:v>6282</c:v>
                </c:pt>
                <c:pt idx="2">
                  <c:v>6330</c:v>
                </c:pt>
              </c:numCache>
            </c:numRef>
          </c:val>
        </c:ser>
        <c:shape val="cylinder"/>
        <c:axId val="151132416"/>
        <c:axId val="151154688"/>
        <c:axId val="0"/>
      </c:bar3DChart>
      <c:catAx>
        <c:axId val="15113241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51154688"/>
        <c:crosses val="autoZero"/>
        <c:auto val="1"/>
        <c:lblAlgn val="ctr"/>
        <c:lblOffset val="100"/>
      </c:catAx>
      <c:valAx>
        <c:axId val="151154688"/>
        <c:scaling>
          <c:orientation val="minMax"/>
        </c:scaling>
        <c:delete val="1"/>
        <c:axPos val="l"/>
        <c:majorGridlines/>
        <c:numFmt formatCode="General" sourceLinked="1"/>
        <c:tickLblPos val="nextTo"/>
        <c:crossAx val="15113241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5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Келушілер саны</c:v>
                </c:pt>
              </c:strCache>
            </c:strRef>
          </c:tx>
          <c:dLbls>
            <c:dLbl>
              <c:idx val="0"/>
              <c:layout>
                <c:manualLayout>
                  <c:x val="-2.7350235922704389E-2"/>
                  <c:y val="-3.118886552589096E-3"/>
                </c:manualLayout>
              </c:layout>
              <c:showVal val="1"/>
            </c:dLbl>
            <c:dLbl>
              <c:idx val="1"/>
              <c:layout>
                <c:manualLayout>
                  <c:x val="-1.8233490615136252E-2"/>
                  <c:y val="-1.2475546210356373E-2"/>
                </c:manualLayout>
              </c:layout>
              <c:showVal val="1"/>
            </c:dLbl>
            <c:dLbl>
              <c:idx val="2"/>
              <c:layout>
                <c:manualLayout>
                  <c:x val="-1.1395931634460163E-2"/>
                  <c:y val="-9.356659657767245E-3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2021 жыл</c:v>
                </c:pt>
                <c:pt idx="1">
                  <c:v>2022 жыл</c:v>
                </c:pt>
                <c:pt idx="2">
                  <c:v>2023 жыл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13333</c:v>
                </c:pt>
                <c:pt idx="1">
                  <c:v>9683</c:v>
                </c:pt>
                <c:pt idx="2">
                  <c:v>5761</c:v>
                </c:pt>
              </c:numCache>
            </c:numRef>
          </c:val>
          <c:bubble3D val="1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Кіріп-шығу саны</c:v>
                </c:pt>
              </c:strCache>
            </c:strRef>
          </c:tx>
          <c:dLbls>
            <c:dLbl>
              <c:idx val="0"/>
              <c:layout>
                <c:manualLayout>
                  <c:x val="-3.4187794903380447E-2"/>
                  <c:y val="-3.1188865525890955E-2"/>
                </c:manualLayout>
              </c:layout>
              <c:showVal val="1"/>
            </c:dLbl>
            <c:dLbl>
              <c:idx val="1"/>
              <c:layout>
                <c:manualLayout>
                  <c:x val="-1.5954304288244209E-2"/>
                  <c:y val="-2.4951092420712778E-2"/>
                </c:manualLayout>
              </c:layout>
              <c:showVal val="1"/>
            </c:dLbl>
            <c:dLbl>
              <c:idx val="2"/>
              <c:layout>
                <c:manualLayout>
                  <c:x val="-2.2791863268920319E-2"/>
                  <c:y val="-3.7426638631069147E-2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2021 жыл</c:v>
                </c:pt>
                <c:pt idx="1">
                  <c:v>2022 жыл</c:v>
                </c:pt>
                <c:pt idx="2">
                  <c:v>2023 жыл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16259</c:v>
                </c:pt>
                <c:pt idx="1">
                  <c:v>12722</c:v>
                </c:pt>
                <c:pt idx="2">
                  <c:v>8057</c:v>
                </c:pt>
              </c:numCache>
            </c:numRef>
          </c:val>
          <c:bubble3D val="1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Қаралымдар саны</c:v>
                </c:pt>
              </c:strCache>
            </c:strRef>
          </c:tx>
          <c:dLbls>
            <c:dLbl>
              <c:idx val="1"/>
              <c:layout>
                <c:manualLayout>
                  <c:x val="1.1395931634460163E-2"/>
                  <c:y val="-1.5594432762945467E-2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2021 жыл</c:v>
                </c:pt>
                <c:pt idx="1">
                  <c:v>2022 жыл</c:v>
                </c:pt>
                <c:pt idx="2">
                  <c:v>2023 жыл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28598</c:v>
                </c:pt>
                <c:pt idx="1">
                  <c:v>22621</c:v>
                </c:pt>
                <c:pt idx="2">
                  <c:v>18367</c:v>
                </c:pt>
              </c:numCache>
            </c:numRef>
          </c:val>
          <c:bubble3D val="1"/>
        </c:ser>
        <c:dLbls>
          <c:showVal val="1"/>
        </c:dLbls>
        <c:gapWidth val="75"/>
        <c:shape val="box"/>
        <c:axId val="151266048"/>
        <c:axId val="151267584"/>
        <c:axId val="0"/>
      </c:bar3DChart>
      <c:catAx>
        <c:axId val="151266048"/>
        <c:scaling>
          <c:orientation val="minMax"/>
        </c:scaling>
        <c:axPos val="b"/>
        <c:numFmt formatCode="General" sourceLinked="1"/>
        <c:majorTickMark val="none"/>
        <c:tickLblPos val="nextTo"/>
        <c:crossAx val="151267584"/>
        <c:crosses val="autoZero"/>
        <c:auto val="1"/>
        <c:lblAlgn val="ctr"/>
        <c:lblOffset val="100"/>
      </c:catAx>
      <c:valAx>
        <c:axId val="151267584"/>
        <c:scaling>
          <c:orientation val="minMax"/>
        </c:scaling>
        <c:axPos val="l"/>
        <c:numFmt formatCode="General" sourceLinked="1"/>
        <c:majorTickMark val="none"/>
        <c:tickLblPos val="none"/>
        <c:crossAx val="151266048"/>
        <c:crosses val="autoZero"/>
        <c:crossBetween val="between"/>
      </c:valAx>
    </c:plotArea>
    <c:legend>
      <c:legendPos val="b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6.9204043816859157E-2"/>
          <c:y val="3.8040435594302174E-2"/>
          <c:w val="0.62421076790251051"/>
          <c:h val="0.64549200415640162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Мақалалар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2021ж.</c:v>
                </c:pt>
                <c:pt idx="1">
                  <c:v>2022 ж.</c:v>
                </c:pt>
                <c:pt idx="2">
                  <c:v>2023 ж.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57</c:v>
                </c:pt>
                <c:pt idx="1">
                  <c:v>42</c:v>
                </c:pt>
                <c:pt idx="2">
                  <c:v>32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оның ішінде қаз. тілінде</c:v>
                </c:pt>
              </c:strCache>
            </c:strRef>
          </c:tx>
          <c:dLbls>
            <c:dLbl>
              <c:idx val="0"/>
              <c:layout>
                <c:manualLayout>
                  <c:x val="2.7134925747519252E-2"/>
                  <c:y val="-1.0582157538051327E-2"/>
                </c:manualLayout>
              </c:layout>
              <c:showVal val="1"/>
            </c:dLbl>
            <c:dLbl>
              <c:idx val="1"/>
              <c:layout>
                <c:manualLayout>
                  <c:x val="2.7134925747519252E-2"/>
                  <c:y val="-3.5273858460171284E-3"/>
                </c:manualLayout>
              </c:layout>
              <c:showVal val="1"/>
            </c:dLbl>
            <c:dLbl>
              <c:idx val="2"/>
              <c:layout>
                <c:manualLayout>
                  <c:x val="3.8441144808985445E-2"/>
                  <c:y val="0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2021ж.</c:v>
                </c:pt>
                <c:pt idx="1">
                  <c:v>2022 ж.</c:v>
                </c:pt>
                <c:pt idx="2">
                  <c:v>2023 ж.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22</c:v>
                </c:pt>
                <c:pt idx="1">
                  <c:v>22</c:v>
                </c:pt>
                <c:pt idx="2">
                  <c:v>4</c:v>
                </c:pt>
              </c:numCache>
            </c:numRef>
          </c:val>
        </c:ser>
        <c:shape val="box"/>
        <c:axId val="151352448"/>
        <c:axId val="151353984"/>
        <c:axId val="151299840"/>
      </c:bar3DChart>
      <c:catAx>
        <c:axId val="151352448"/>
        <c:scaling>
          <c:orientation val="minMax"/>
        </c:scaling>
        <c:axPos val="b"/>
        <c:numFmt formatCode="@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51353984"/>
        <c:crosses val="autoZero"/>
        <c:auto val="1"/>
        <c:lblAlgn val="ctr"/>
        <c:lblOffset val="100"/>
      </c:catAx>
      <c:valAx>
        <c:axId val="15135398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1352448"/>
        <c:crosses val="autoZero"/>
        <c:crossBetween val="between"/>
      </c:valAx>
      <c:serAx>
        <c:axId val="151299840"/>
        <c:scaling>
          <c:orientation val="minMax"/>
        </c:scaling>
        <c:delete val="1"/>
        <c:axPos val="b"/>
        <c:tickLblPos val="none"/>
        <c:crossAx val="151353984"/>
        <c:crosses val="autoZero"/>
      </c:serAx>
    </c:plotArea>
    <c:legend>
      <c:legendPos val="r"/>
      <c:layout>
        <c:manualLayout>
          <c:xMode val="edge"/>
          <c:yMode val="edge"/>
          <c:x val="0.69782296168778868"/>
          <c:y val="0.44326716131235061"/>
          <c:w val="0.29301767081916652"/>
          <c:h val="0.3492845239417855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0BCFFC-A071-43F1-A71A-640953675742}" type="doc">
      <dgm:prSet loTypeId="urn:microsoft.com/office/officeart/2005/8/layout/cycle5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5609003-8A75-4F36-8E67-A612DD9A0163}">
      <dgm:prSet phldrT="[Текст]"/>
      <dgm:spPr/>
      <dgm:t>
        <a:bodyPr/>
        <a:lstStyle/>
        <a:p>
          <a:r>
            <a:rPr lang="kk-KZ" dirty="0" smtClean="0"/>
            <a:t>Орталық қалалық кітапхана</a:t>
          </a:r>
          <a:endParaRPr lang="ru-RU" dirty="0"/>
        </a:p>
      </dgm:t>
    </dgm:pt>
    <dgm:pt modelId="{AA98801E-DE9E-48E0-8E59-E6F824EDA75B}" type="parTrans" cxnId="{AAF1880A-CFB5-4658-AB47-65BB116D6053}">
      <dgm:prSet/>
      <dgm:spPr/>
      <dgm:t>
        <a:bodyPr/>
        <a:lstStyle/>
        <a:p>
          <a:endParaRPr lang="ru-RU"/>
        </a:p>
      </dgm:t>
    </dgm:pt>
    <dgm:pt modelId="{AA270532-A681-416E-AA21-A549A91C8621}" type="sibTrans" cxnId="{AAF1880A-CFB5-4658-AB47-65BB116D6053}">
      <dgm:prSet/>
      <dgm:spPr/>
      <dgm:t>
        <a:bodyPr/>
        <a:lstStyle/>
        <a:p>
          <a:endParaRPr lang="ru-RU"/>
        </a:p>
      </dgm:t>
    </dgm:pt>
    <dgm:pt modelId="{3C7BDE4E-BB49-4161-A87D-618855C8B0E9}">
      <dgm:prSet phldrT="[Текст]"/>
      <dgm:spPr/>
      <dgm:t>
        <a:bodyPr/>
        <a:lstStyle/>
        <a:p>
          <a:r>
            <a:rPr lang="kk-KZ" dirty="0" smtClean="0"/>
            <a:t>№2 отбасылық оқу кітапханасы</a:t>
          </a:r>
          <a:endParaRPr lang="ru-RU" dirty="0"/>
        </a:p>
      </dgm:t>
    </dgm:pt>
    <dgm:pt modelId="{75A15206-9A11-4BF1-B41F-F3B827F1AB19}" type="parTrans" cxnId="{E0297914-73CC-4FD2-8282-8E83A4729954}">
      <dgm:prSet/>
      <dgm:spPr/>
      <dgm:t>
        <a:bodyPr/>
        <a:lstStyle/>
        <a:p>
          <a:endParaRPr lang="ru-RU"/>
        </a:p>
      </dgm:t>
    </dgm:pt>
    <dgm:pt modelId="{715FD12F-BE23-4907-A816-0F27E78FC7F1}" type="sibTrans" cxnId="{E0297914-73CC-4FD2-8282-8E83A4729954}">
      <dgm:prSet/>
      <dgm:spPr/>
      <dgm:t>
        <a:bodyPr/>
        <a:lstStyle/>
        <a:p>
          <a:endParaRPr lang="ru-RU"/>
        </a:p>
      </dgm:t>
    </dgm:pt>
    <dgm:pt modelId="{93EB447B-C000-4FA9-BFF6-33DE1E8B1422}">
      <dgm:prSet phldrT="[Текст]"/>
      <dgm:spPr/>
      <dgm:t>
        <a:bodyPr/>
        <a:lstStyle/>
        <a:p>
          <a:r>
            <a:rPr lang="kk-KZ" dirty="0" smtClean="0"/>
            <a:t>№4 кітапхана бөлімшесі</a:t>
          </a:r>
          <a:endParaRPr lang="ru-RU" dirty="0"/>
        </a:p>
      </dgm:t>
    </dgm:pt>
    <dgm:pt modelId="{5CE1F43B-C5C6-4F0D-B7B1-ECF07B670841}" type="parTrans" cxnId="{EBF3BF21-5367-4B4D-B27D-BDEA6DB0B899}">
      <dgm:prSet/>
      <dgm:spPr/>
      <dgm:t>
        <a:bodyPr/>
        <a:lstStyle/>
        <a:p>
          <a:endParaRPr lang="ru-RU"/>
        </a:p>
      </dgm:t>
    </dgm:pt>
    <dgm:pt modelId="{6A973E86-A095-4F39-A661-6D7B9EB6B352}" type="sibTrans" cxnId="{EBF3BF21-5367-4B4D-B27D-BDEA6DB0B899}">
      <dgm:prSet/>
      <dgm:spPr/>
      <dgm:t>
        <a:bodyPr/>
        <a:lstStyle/>
        <a:p>
          <a:endParaRPr lang="ru-RU"/>
        </a:p>
      </dgm:t>
    </dgm:pt>
    <dgm:pt modelId="{2EC37A50-E4C1-4CEB-ADCD-2180487AF33C}">
      <dgm:prSet phldrT="[Текст]"/>
      <dgm:spPr/>
      <dgm:t>
        <a:bodyPr/>
        <a:lstStyle/>
        <a:p>
          <a:r>
            <a:rPr lang="kk-KZ" dirty="0" smtClean="0"/>
            <a:t>№3 кітапхана бөлімшесі</a:t>
          </a:r>
          <a:endParaRPr lang="ru-RU" dirty="0"/>
        </a:p>
      </dgm:t>
    </dgm:pt>
    <dgm:pt modelId="{BAE46BCC-ACAC-458E-8ACD-70CD81432770}" type="parTrans" cxnId="{94715697-7E72-4A6B-B874-423F09FF1C82}">
      <dgm:prSet/>
      <dgm:spPr/>
      <dgm:t>
        <a:bodyPr/>
        <a:lstStyle/>
        <a:p>
          <a:endParaRPr lang="ru-RU"/>
        </a:p>
      </dgm:t>
    </dgm:pt>
    <dgm:pt modelId="{19609AE9-73C5-44FA-A66D-750DCB780F11}" type="sibTrans" cxnId="{94715697-7E72-4A6B-B874-423F09FF1C82}">
      <dgm:prSet/>
      <dgm:spPr/>
      <dgm:t>
        <a:bodyPr/>
        <a:lstStyle/>
        <a:p>
          <a:endParaRPr lang="ru-RU"/>
        </a:p>
      </dgm:t>
    </dgm:pt>
    <dgm:pt modelId="{DB331046-1060-43F8-9E1E-DD56B1E24F36}">
      <dgm:prSet phldrT="[Текст]"/>
      <dgm:spPr/>
      <dgm:t>
        <a:bodyPr/>
        <a:lstStyle/>
        <a:p>
          <a:r>
            <a:rPr lang="kk-KZ" dirty="0" smtClean="0"/>
            <a:t>№1 отбасылық оқу кітапханасы</a:t>
          </a:r>
          <a:endParaRPr lang="ru-RU" dirty="0"/>
        </a:p>
      </dgm:t>
    </dgm:pt>
    <dgm:pt modelId="{34DFD56F-5D03-4CB6-A30B-59228A69AD78}" type="parTrans" cxnId="{7E6532CE-D15F-4BF5-92AA-BFE659FE7AEF}">
      <dgm:prSet/>
      <dgm:spPr/>
      <dgm:t>
        <a:bodyPr/>
        <a:lstStyle/>
        <a:p>
          <a:endParaRPr lang="ru-RU"/>
        </a:p>
      </dgm:t>
    </dgm:pt>
    <dgm:pt modelId="{B92288CC-52AB-47DA-A7F3-F38141039F39}" type="sibTrans" cxnId="{7E6532CE-D15F-4BF5-92AA-BFE659FE7AEF}">
      <dgm:prSet/>
      <dgm:spPr/>
      <dgm:t>
        <a:bodyPr/>
        <a:lstStyle/>
        <a:p>
          <a:endParaRPr lang="ru-RU"/>
        </a:p>
      </dgm:t>
    </dgm:pt>
    <dgm:pt modelId="{9CB712BB-A2A8-4F33-87A6-E5107A8E95DF}" type="pres">
      <dgm:prSet presAssocID="{060BCFFC-A071-43F1-A71A-64095367574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3966A9-D8B4-4843-AAA6-91788D07ACAB}" type="pres">
      <dgm:prSet presAssocID="{25609003-8A75-4F36-8E67-A612DD9A0163}" presName="node" presStyleLbl="node1" presStyleIdx="0" presStyleCnt="5" custScaleX="135097" custScaleY="1153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84DECD-6746-4037-9974-8FC1CE27DB2C}" type="pres">
      <dgm:prSet presAssocID="{25609003-8A75-4F36-8E67-A612DD9A0163}" presName="spNode" presStyleCnt="0"/>
      <dgm:spPr/>
      <dgm:t>
        <a:bodyPr/>
        <a:lstStyle/>
        <a:p>
          <a:endParaRPr lang="ru-RU"/>
        </a:p>
      </dgm:t>
    </dgm:pt>
    <dgm:pt modelId="{F53B6E09-2354-48CC-94C2-4348269C6B2A}" type="pres">
      <dgm:prSet presAssocID="{AA270532-A681-416E-AA21-A549A91C8621}" presName="sibTrans" presStyleLbl="sibTrans1D1" presStyleIdx="0" presStyleCnt="5"/>
      <dgm:spPr/>
      <dgm:t>
        <a:bodyPr/>
        <a:lstStyle/>
        <a:p>
          <a:endParaRPr lang="ru-RU"/>
        </a:p>
      </dgm:t>
    </dgm:pt>
    <dgm:pt modelId="{21B44142-F1CA-4203-B819-C72C9E9DB63A}" type="pres">
      <dgm:prSet presAssocID="{3C7BDE4E-BB49-4161-A87D-618855C8B0E9}" presName="node" presStyleLbl="node1" presStyleIdx="1" presStyleCnt="5" custScaleX="139440" custScaleY="1237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6D4084-9161-415B-8CAA-08DCC1FA46A2}" type="pres">
      <dgm:prSet presAssocID="{3C7BDE4E-BB49-4161-A87D-618855C8B0E9}" presName="spNode" presStyleCnt="0"/>
      <dgm:spPr/>
      <dgm:t>
        <a:bodyPr/>
        <a:lstStyle/>
        <a:p>
          <a:endParaRPr lang="ru-RU"/>
        </a:p>
      </dgm:t>
    </dgm:pt>
    <dgm:pt modelId="{E6DF46FE-BB12-4D82-B9C6-CED300312A26}" type="pres">
      <dgm:prSet presAssocID="{715FD12F-BE23-4907-A816-0F27E78FC7F1}" presName="sibTrans" presStyleLbl="sibTrans1D1" presStyleIdx="1" presStyleCnt="5"/>
      <dgm:spPr/>
      <dgm:t>
        <a:bodyPr/>
        <a:lstStyle/>
        <a:p>
          <a:endParaRPr lang="ru-RU"/>
        </a:p>
      </dgm:t>
    </dgm:pt>
    <dgm:pt modelId="{00531710-66F7-4C46-BA41-E78D83C0E9D6}" type="pres">
      <dgm:prSet presAssocID="{93EB447B-C000-4FA9-BFF6-33DE1E8B1422}" presName="node" presStyleLbl="node1" presStyleIdx="2" presStyleCnt="5" custScaleX="127448" custScaleY="1374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312D6F-8C9A-49FA-8572-FB42D7DD39D6}" type="pres">
      <dgm:prSet presAssocID="{93EB447B-C000-4FA9-BFF6-33DE1E8B1422}" presName="spNode" presStyleCnt="0"/>
      <dgm:spPr/>
      <dgm:t>
        <a:bodyPr/>
        <a:lstStyle/>
        <a:p>
          <a:endParaRPr lang="ru-RU"/>
        </a:p>
      </dgm:t>
    </dgm:pt>
    <dgm:pt modelId="{6C95A2D0-6D45-43D3-B4C4-DEB93D60EAB6}" type="pres">
      <dgm:prSet presAssocID="{6A973E86-A095-4F39-A661-6D7B9EB6B352}" presName="sibTrans" presStyleLbl="sibTrans1D1" presStyleIdx="2" presStyleCnt="5"/>
      <dgm:spPr/>
      <dgm:t>
        <a:bodyPr/>
        <a:lstStyle/>
        <a:p>
          <a:endParaRPr lang="ru-RU"/>
        </a:p>
      </dgm:t>
    </dgm:pt>
    <dgm:pt modelId="{88C4E629-627A-41A6-8BDE-E305A4396191}" type="pres">
      <dgm:prSet presAssocID="{2EC37A50-E4C1-4CEB-ADCD-2180487AF33C}" presName="node" presStyleLbl="node1" presStyleIdx="3" presStyleCnt="5" custScaleX="123412" custScaleY="1319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1BFA5A-EC78-4651-A7FC-0C0648FCD9DB}" type="pres">
      <dgm:prSet presAssocID="{2EC37A50-E4C1-4CEB-ADCD-2180487AF33C}" presName="spNode" presStyleCnt="0"/>
      <dgm:spPr/>
      <dgm:t>
        <a:bodyPr/>
        <a:lstStyle/>
        <a:p>
          <a:endParaRPr lang="ru-RU"/>
        </a:p>
      </dgm:t>
    </dgm:pt>
    <dgm:pt modelId="{633B4684-24AA-4347-B00D-E978EE6DB5BB}" type="pres">
      <dgm:prSet presAssocID="{19609AE9-73C5-44FA-A66D-750DCB780F11}" presName="sibTrans" presStyleLbl="sibTrans1D1" presStyleIdx="3" presStyleCnt="5"/>
      <dgm:spPr/>
      <dgm:t>
        <a:bodyPr/>
        <a:lstStyle/>
        <a:p>
          <a:endParaRPr lang="ru-RU"/>
        </a:p>
      </dgm:t>
    </dgm:pt>
    <dgm:pt modelId="{EA30A741-157C-4919-8611-D49348045FE8}" type="pres">
      <dgm:prSet presAssocID="{DB331046-1060-43F8-9E1E-DD56B1E24F36}" presName="node" presStyleLbl="node1" presStyleIdx="4" presStyleCnt="5" custScaleX="139697" custScaleY="1237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772B76-A6C9-48C6-99CC-371E89796284}" type="pres">
      <dgm:prSet presAssocID="{DB331046-1060-43F8-9E1E-DD56B1E24F36}" presName="spNode" presStyleCnt="0"/>
      <dgm:spPr/>
      <dgm:t>
        <a:bodyPr/>
        <a:lstStyle/>
        <a:p>
          <a:endParaRPr lang="ru-RU"/>
        </a:p>
      </dgm:t>
    </dgm:pt>
    <dgm:pt modelId="{F1A28C1D-C780-43FA-9964-D6456A20B19F}" type="pres">
      <dgm:prSet presAssocID="{B92288CC-52AB-47DA-A7F3-F38141039F39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94715697-7E72-4A6B-B874-423F09FF1C82}" srcId="{060BCFFC-A071-43F1-A71A-640953675742}" destId="{2EC37A50-E4C1-4CEB-ADCD-2180487AF33C}" srcOrd="3" destOrd="0" parTransId="{BAE46BCC-ACAC-458E-8ACD-70CD81432770}" sibTransId="{19609AE9-73C5-44FA-A66D-750DCB780F11}"/>
    <dgm:cxn modelId="{31FA4DDE-498E-4A55-BA9B-E89D6A0F7D01}" type="presOf" srcId="{93EB447B-C000-4FA9-BFF6-33DE1E8B1422}" destId="{00531710-66F7-4C46-BA41-E78D83C0E9D6}" srcOrd="0" destOrd="0" presId="urn:microsoft.com/office/officeart/2005/8/layout/cycle5"/>
    <dgm:cxn modelId="{B9F486A7-789C-4E70-8430-6FED82A7CB24}" type="presOf" srcId="{715FD12F-BE23-4907-A816-0F27E78FC7F1}" destId="{E6DF46FE-BB12-4D82-B9C6-CED300312A26}" srcOrd="0" destOrd="0" presId="urn:microsoft.com/office/officeart/2005/8/layout/cycle5"/>
    <dgm:cxn modelId="{7F8BC874-2EBF-4456-BD73-23FFEEAFEDC7}" type="presOf" srcId="{060BCFFC-A071-43F1-A71A-640953675742}" destId="{9CB712BB-A2A8-4F33-87A6-E5107A8E95DF}" srcOrd="0" destOrd="0" presId="urn:microsoft.com/office/officeart/2005/8/layout/cycle5"/>
    <dgm:cxn modelId="{C86F2681-BD06-4725-BCD8-376131BE20B3}" type="presOf" srcId="{B92288CC-52AB-47DA-A7F3-F38141039F39}" destId="{F1A28C1D-C780-43FA-9964-D6456A20B19F}" srcOrd="0" destOrd="0" presId="urn:microsoft.com/office/officeart/2005/8/layout/cycle5"/>
    <dgm:cxn modelId="{5DA0328F-9B35-4CDD-9387-E7892365ED42}" type="presOf" srcId="{6A973E86-A095-4F39-A661-6D7B9EB6B352}" destId="{6C95A2D0-6D45-43D3-B4C4-DEB93D60EAB6}" srcOrd="0" destOrd="0" presId="urn:microsoft.com/office/officeart/2005/8/layout/cycle5"/>
    <dgm:cxn modelId="{E0297914-73CC-4FD2-8282-8E83A4729954}" srcId="{060BCFFC-A071-43F1-A71A-640953675742}" destId="{3C7BDE4E-BB49-4161-A87D-618855C8B0E9}" srcOrd="1" destOrd="0" parTransId="{75A15206-9A11-4BF1-B41F-F3B827F1AB19}" sibTransId="{715FD12F-BE23-4907-A816-0F27E78FC7F1}"/>
    <dgm:cxn modelId="{A134F05D-FC86-4643-AE94-1E061E52BE56}" type="presOf" srcId="{AA270532-A681-416E-AA21-A549A91C8621}" destId="{F53B6E09-2354-48CC-94C2-4348269C6B2A}" srcOrd="0" destOrd="0" presId="urn:microsoft.com/office/officeart/2005/8/layout/cycle5"/>
    <dgm:cxn modelId="{33A07E1A-5304-4280-B998-48C8D8E43D10}" type="presOf" srcId="{25609003-8A75-4F36-8E67-A612DD9A0163}" destId="{553966A9-D8B4-4843-AAA6-91788D07ACAB}" srcOrd="0" destOrd="0" presId="urn:microsoft.com/office/officeart/2005/8/layout/cycle5"/>
    <dgm:cxn modelId="{AAF1880A-CFB5-4658-AB47-65BB116D6053}" srcId="{060BCFFC-A071-43F1-A71A-640953675742}" destId="{25609003-8A75-4F36-8E67-A612DD9A0163}" srcOrd="0" destOrd="0" parTransId="{AA98801E-DE9E-48E0-8E59-E6F824EDA75B}" sibTransId="{AA270532-A681-416E-AA21-A549A91C8621}"/>
    <dgm:cxn modelId="{CC42E50C-0803-49AC-9E96-4D28BCBCEC6B}" type="presOf" srcId="{19609AE9-73C5-44FA-A66D-750DCB780F11}" destId="{633B4684-24AA-4347-B00D-E978EE6DB5BB}" srcOrd="0" destOrd="0" presId="urn:microsoft.com/office/officeart/2005/8/layout/cycle5"/>
    <dgm:cxn modelId="{7E6532CE-D15F-4BF5-92AA-BFE659FE7AEF}" srcId="{060BCFFC-A071-43F1-A71A-640953675742}" destId="{DB331046-1060-43F8-9E1E-DD56B1E24F36}" srcOrd="4" destOrd="0" parTransId="{34DFD56F-5D03-4CB6-A30B-59228A69AD78}" sibTransId="{B92288CC-52AB-47DA-A7F3-F38141039F39}"/>
    <dgm:cxn modelId="{EBF3BF21-5367-4B4D-B27D-BDEA6DB0B899}" srcId="{060BCFFC-A071-43F1-A71A-640953675742}" destId="{93EB447B-C000-4FA9-BFF6-33DE1E8B1422}" srcOrd="2" destOrd="0" parTransId="{5CE1F43B-C5C6-4F0D-B7B1-ECF07B670841}" sibTransId="{6A973E86-A095-4F39-A661-6D7B9EB6B352}"/>
    <dgm:cxn modelId="{3AAD4A07-5317-4D47-9D2F-37B1F2D4F49A}" type="presOf" srcId="{DB331046-1060-43F8-9E1E-DD56B1E24F36}" destId="{EA30A741-157C-4919-8611-D49348045FE8}" srcOrd="0" destOrd="0" presId="urn:microsoft.com/office/officeart/2005/8/layout/cycle5"/>
    <dgm:cxn modelId="{4417F045-DE82-44FC-957D-96A465E035BF}" type="presOf" srcId="{2EC37A50-E4C1-4CEB-ADCD-2180487AF33C}" destId="{88C4E629-627A-41A6-8BDE-E305A4396191}" srcOrd="0" destOrd="0" presId="urn:microsoft.com/office/officeart/2005/8/layout/cycle5"/>
    <dgm:cxn modelId="{5E97A424-8860-460C-A251-11BF0A8B6AB0}" type="presOf" srcId="{3C7BDE4E-BB49-4161-A87D-618855C8B0E9}" destId="{21B44142-F1CA-4203-B819-C72C9E9DB63A}" srcOrd="0" destOrd="0" presId="urn:microsoft.com/office/officeart/2005/8/layout/cycle5"/>
    <dgm:cxn modelId="{E13CF363-2FA6-4816-8802-B012176E4884}" type="presParOf" srcId="{9CB712BB-A2A8-4F33-87A6-E5107A8E95DF}" destId="{553966A9-D8B4-4843-AAA6-91788D07ACAB}" srcOrd="0" destOrd="0" presId="urn:microsoft.com/office/officeart/2005/8/layout/cycle5"/>
    <dgm:cxn modelId="{137F8963-5FFA-4114-8FBA-0B8845FC8DE5}" type="presParOf" srcId="{9CB712BB-A2A8-4F33-87A6-E5107A8E95DF}" destId="{4C84DECD-6746-4037-9974-8FC1CE27DB2C}" srcOrd="1" destOrd="0" presId="urn:microsoft.com/office/officeart/2005/8/layout/cycle5"/>
    <dgm:cxn modelId="{51BB4435-2B52-457B-B947-4FE0E4768C30}" type="presParOf" srcId="{9CB712BB-A2A8-4F33-87A6-E5107A8E95DF}" destId="{F53B6E09-2354-48CC-94C2-4348269C6B2A}" srcOrd="2" destOrd="0" presId="urn:microsoft.com/office/officeart/2005/8/layout/cycle5"/>
    <dgm:cxn modelId="{28CD75EB-ECE3-462B-A557-38250D305AC8}" type="presParOf" srcId="{9CB712BB-A2A8-4F33-87A6-E5107A8E95DF}" destId="{21B44142-F1CA-4203-B819-C72C9E9DB63A}" srcOrd="3" destOrd="0" presId="urn:microsoft.com/office/officeart/2005/8/layout/cycle5"/>
    <dgm:cxn modelId="{D658ECA7-A79C-4F72-9F24-1E76C5C07794}" type="presParOf" srcId="{9CB712BB-A2A8-4F33-87A6-E5107A8E95DF}" destId="{6E6D4084-9161-415B-8CAA-08DCC1FA46A2}" srcOrd="4" destOrd="0" presId="urn:microsoft.com/office/officeart/2005/8/layout/cycle5"/>
    <dgm:cxn modelId="{75FF4732-B389-4DBF-B4ED-026BCA01A763}" type="presParOf" srcId="{9CB712BB-A2A8-4F33-87A6-E5107A8E95DF}" destId="{E6DF46FE-BB12-4D82-B9C6-CED300312A26}" srcOrd="5" destOrd="0" presId="urn:microsoft.com/office/officeart/2005/8/layout/cycle5"/>
    <dgm:cxn modelId="{0EE57FED-F83E-481E-B7E1-5DAD051FF1A0}" type="presParOf" srcId="{9CB712BB-A2A8-4F33-87A6-E5107A8E95DF}" destId="{00531710-66F7-4C46-BA41-E78D83C0E9D6}" srcOrd="6" destOrd="0" presId="urn:microsoft.com/office/officeart/2005/8/layout/cycle5"/>
    <dgm:cxn modelId="{C7CE6DF2-AB68-47DC-AE0A-D59140127F56}" type="presParOf" srcId="{9CB712BB-A2A8-4F33-87A6-E5107A8E95DF}" destId="{88312D6F-8C9A-49FA-8572-FB42D7DD39D6}" srcOrd="7" destOrd="0" presId="urn:microsoft.com/office/officeart/2005/8/layout/cycle5"/>
    <dgm:cxn modelId="{36B9928C-D0A9-4E9E-9F93-8B8A79D67763}" type="presParOf" srcId="{9CB712BB-A2A8-4F33-87A6-E5107A8E95DF}" destId="{6C95A2D0-6D45-43D3-B4C4-DEB93D60EAB6}" srcOrd="8" destOrd="0" presId="urn:microsoft.com/office/officeart/2005/8/layout/cycle5"/>
    <dgm:cxn modelId="{78B20F8E-506A-4D0C-9FF1-0BF9777D0CD4}" type="presParOf" srcId="{9CB712BB-A2A8-4F33-87A6-E5107A8E95DF}" destId="{88C4E629-627A-41A6-8BDE-E305A4396191}" srcOrd="9" destOrd="0" presId="urn:microsoft.com/office/officeart/2005/8/layout/cycle5"/>
    <dgm:cxn modelId="{0ED17B85-7821-414B-A311-6010FD9DA624}" type="presParOf" srcId="{9CB712BB-A2A8-4F33-87A6-E5107A8E95DF}" destId="{321BFA5A-EC78-4651-A7FC-0C0648FCD9DB}" srcOrd="10" destOrd="0" presId="urn:microsoft.com/office/officeart/2005/8/layout/cycle5"/>
    <dgm:cxn modelId="{5555318E-93B8-46C1-8C6E-A159190D624D}" type="presParOf" srcId="{9CB712BB-A2A8-4F33-87A6-E5107A8E95DF}" destId="{633B4684-24AA-4347-B00D-E978EE6DB5BB}" srcOrd="11" destOrd="0" presId="urn:microsoft.com/office/officeart/2005/8/layout/cycle5"/>
    <dgm:cxn modelId="{3C487D42-926D-4B57-A2FC-341E6CB4CEFD}" type="presParOf" srcId="{9CB712BB-A2A8-4F33-87A6-E5107A8E95DF}" destId="{EA30A741-157C-4919-8611-D49348045FE8}" srcOrd="12" destOrd="0" presId="urn:microsoft.com/office/officeart/2005/8/layout/cycle5"/>
    <dgm:cxn modelId="{72D9647E-FD39-40F7-9019-18072D216F15}" type="presParOf" srcId="{9CB712BB-A2A8-4F33-87A6-E5107A8E95DF}" destId="{D7772B76-A6C9-48C6-99CC-371E89796284}" srcOrd="13" destOrd="0" presId="urn:microsoft.com/office/officeart/2005/8/layout/cycle5"/>
    <dgm:cxn modelId="{E748938B-FEE8-41F8-A871-D783F0868F7B}" type="presParOf" srcId="{9CB712BB-A2A8-4F33-87A6-E5107A8E95DF}" destId="{F1A28C1D-C780-43FA-9964-D6456A20B19F}" srcOrd="14" destOrd="0" presId="urn:microsoft.com/office/officeart/2005/8/layout/cycle5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0.19481</cdr:x>
      <cdr:y>0.58789</cdr:y>
    </cdr:from>
    <cdr:to>
      <cdr:x>0.29221</cdr:x>
      <cdr:y>0.6582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28760" y="2389190"/>
          <a:ext cx="714380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kk-KZ" sz="1100" b="1" dirty="0" smtClean="0"/>
            <a:t>3 592,3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0.37013</cdr:x>
      <cdr:y>0.58789</cdr:y>
    </cdr:from>
    <cdr:to>
      <cdr:x>0.46753</cdr:x>
      <cdr:y>0.6582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714644" y="2389190"/>
          <a:ext cx="714380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kk-KZ" sz="1100" b="1" dirty="0" smtClean="0"/>
            <a:t>5,304,8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0.53572</cdr:x>
      <cdr:y>0.58789</cdr:y>
    </cdr:from>
    <cdr:to>
      <cdr:x>0.62338</cdr:x>
      <cdr:y>0.64063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929090" y="2389190"/>
          <a:ext cx="642942" cy="2143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kk-KZ" sz="1100" b="1" dirty="0" smtClean="0">
              <a:solidFill>
                <a:schemeClr val="tx1"/>
              </a:solidFill>
            </a:rPr>
            <a:t>3 814,20</a:t>
          </a:r>
          <a:endParaRPr lang="ru-RU" sz="11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0.19481</cdr:x>
      <cdr:y>0.30664</cdr:y>
    </cdr:from>
    <cdr:to>
      <cdr:x>0.29221</cdr:x>
      <cdr:y>0.37695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428760" y="1246182"/>
          <a:ext cx="714380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kk-KZ" sz="1100" b="1" dirty="0" smtClean="0"/>
            <a:t>2 </a:t>
          </a:r>
          <a:r>
            <a:rPr lang="kk-KZ" b="1" dirty="0" smtClean="0"/>
            <a:t>632,6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0.37013</cdr:x>
      <cdr:y>0.30664</cdr:y>
    </cdr:from>
    <cdr:to>
      <cdr:x>0.46753</cdr:x>
      <cdr:y>0.39453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714644" y="1246182"/>
          <a:ext cx="714380" cy="3571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kk-KZ" sz="1100" b="1" dirty="0" smtClean="0"/>
            <a:t>3,919,9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0.53572</cdr:x>
      <cdr:y>0.30664</cdr:y>
    </cdr:from>
    <cdr:to>
      <cdr:x>0.62338</cdr:x>
      <cdr:y>0.35937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3929090" y="1246182"/>
          <a:ext cx="642942" cy="2143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kk-KZ" sz="1100" b="1" dirty="0" smtClean="0">
              <a:solidFill>
                <a:schemeClr val="tx1"/>
              </a:solidFill>
            </a:rPr>
            <a:t>3 015,0</a:t>
          </a:r>
          <a:endParaRPr lang="ru-RU" sz="11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0.19481</cdr:x>
      <cdr:y>0.13086</cdr:y>
    </cdr:from>
    <cdr:to>
      <cdr:x>0.29221</cdr:x>
      <cdr:y>0.16601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1428760" y="531802"/>
          <a:ext cx="714380" cy="1428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kk-KZ" b="1" dirty="0" smtClean="0"/>
            <a:t>959,8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0.37013</cdr:x>
      <cdr:y>0.13086</cdr:y>
    </cdr:from>
    <cdr:to>
      <cdr:x>0.44805</cdr:x>
      <cdr:y>0.18359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2714644" y="531802"/>
          <a:ext cx="571504" cy="2143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kk-KZ" sz="1100" b="1" dirty="0" smtClean="0"/>
            <a:t>1 484,9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0.53572</cdr:x>
      <cdr:y>0.13086</cdr:y>
    </cdr:from>
    <cdr:to>
      <cdr:x>0.62338</cdr:x>
      <cdr:y>0.18359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3929090" y="531802"/>
          <a:ext cx="642942" cy="2143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kk-KZ" sz="1100" b="1" dirty="0" smtClean="0"/>
            <a:t>799,3</a:t>
          </a:r>
          <a:endParaRPr lang="ru-RU" sz="1100" b="1" dirty="0">
            <a:solidFill>
              <a:srgbClr val="FF000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0.19922</cdr:x>
      <cdr:y>0.68555</cdr:y>
    </cdr:from>
    <cdr:to>
      <cdr:x>0.28125</cdr:x>
      <cdr:y>0.73829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14446" y="2786082"/>
          <a:ext cx="500066" cy="2143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kk-KZ" sz="1200" b="1" dirty="0" smtClean="0"/>
            <a:t>291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0.33985</cdr:x>
      <cdr:y>0.68555</cdr:y>
    </cdr:from>
    <cdr:to>
      <cdr:x>0.44532</cdr:x>
      <cdr:y>0.73829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071702" y="2786082"/>
          <a:ext cx="642942" cy="2143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0.35156</cdr:x>
      <cdr:y>0.66797</cdr:y>
    </cdr:from>
    <cdr:to>
      <cdr:x>0.44532</cdr:x>
      <cdr:y>0.73829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143140" y="2714644"/>
          <a:ext cx="571504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kk-KZ" sz="1200" b="1" dirty="0" smtClean="0"/>
            <a:t>294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0.50391</cdr:x>
      <cdr:y>0.66797</cdr:y>
    </cdr:from>
    <cdr:to>
      <cdr:x>0.57422</cdr:x>
      <cdr:y>0.72071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071834" y="2714644"/>
          <a:ext cx="428628" cy="2143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kk-KZ" sz="1200" b="1" dirty="0" smtClean="0"/>
            <a:t>328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0.19922</cdr:x>
      <cdr:y>0.5625</cdr:y>
    </cdr:from>
    <cdr:to>
      <cdr:x>0.26953</cdr:x>
      <cdr:y>0.63282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214446" y="2286016"/>
          <a:ext cx="428628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kk-KZ" sz="1200" b="1" dirty="0" smtClean="0"/>
            <a:t>699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0.35156</cdr:x>
      <cdr:y>0.5625</cdr:y>
    </cdr:from>
    <cdr:to>
      <cdr:x>0.44532</cdr:x>
      <cdr:y>0.63282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143140" y="2286016"/>
          <a:ext cx="571504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kk-KZ" sz="1200" b="1" dirty="0" smtClean="0"/>
            <a:t>1476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0.50391</cdr:x>
      <cdr:y>0.5625</cdr:y>
    </cdr:from>
    <cdr:to>
      <cdr:x>0.59766</cdr:x>
      <cdr:y>0.59766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3071834" y="2286016"/>
          <a:ext cx="571504" cy="1428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kk-KZ" sz="1200" b="1" dirty="0" smtClean="0"/>
            <a:t>679</a:t>
          </a:r>
          <a:endParaRPr lang="ru-RU" sz="1200" b="1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9F7F-896C-4C85-A32A-5F515AD9FDCB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9C77-92A5-4FD8-ABDE-DAB82E07DB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9F7F-896C-4C85-A32A-5F515AD9FDCB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9C77-92A5-4FD8-ABDE-DAB82E07DB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9F7F-896C-4C85-A32A-5F515AD9FDCB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9C77-92A5-4FD8-ABDE-DAB82E07DB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9F7F-896C-4C85-A32A-5F515AD9FDCB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9C77-92A5-4FD8-ABDE-DAB82E07DB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9F7F-896C-4C85-A32A-5F515AD9FDCB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9C77-92A5-4FD8-ABDE-DAB82E07DB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9F7F-896C-4C85-A32A-5F515AD9FDCB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9C77-92A5-4FD8-ABDE-DAB82E07DB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9F7F-896C-4C85-A32A-5F515AD9FDCB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9C77-92A5-4FD8-ABDE-DAB82E07DB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9F7F-896C-4C85-A32A-5F515AD9FDCB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9C77-92A5-4FD8-ABDE-DAB82E07DB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9F7F-896C-4C85-A32A-5F515AD9FDCB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9C77-92A5-4FD8-ABDE-DAB82E07DB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9F7F-896C-4C85-A32A-5F515AD9FDCB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9C77-92A5-4FD8-ABDE-DAB82E07DB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9F7F-896C-4C85-A32A-5F515AD9FDCB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9C77-92A5-4FD8-ABDE-DAB82E07DB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D9F7F-896C-4C85-A32A-5F515AD9FDCB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F9C77-92A5-4FD8-ABDE-DAB82E07DB7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chart" Target="../charts/chart6.xml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8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38.jpeg"/><Relationship Id="rId7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gif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1\Desktop\Фоны\1616539711_49-p-fon-dlya-prezentatsii-strogii-5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000100" y="2428868"/>
            <a:ext cx="7286676" cy="20005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kk-KZ" sz="4800" b="1" dirty="0" smtClean="0">
                <a:ln w="50800"/>
                <a:solidFill>
                  <a:srgbClr val="324238"/>
                </a:solidFill>
              </a:rPr>
              <a:t>2023 жылғы қызметті талдау</a:t>
            </a:r>
          </a:p>
          <a:p>
            <a:pPr algn="ctr"/>
            <a:endParaRPr lang="kk-KZ" sz="2800" b="1" dirty="0" smtClean="0">
              <a:ln w="50800"/>
              <a:solidFill>
                <a:srgbClr val="324238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14414" y="500042"/>
            <a:ext cx="75009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b="1" dirty="0" smtClean="0"/>
              <a:t>“Саран қаласының орталықтандырылған </a:t>
            </a:r>
          </a:p>
          <a:p>
            <a:pPr algn="ctr"/>
            <a:r>
              <a:rPr lang="kk-KZ" sz="2800" b="1" dirty="0" smtClean="0"/>
              <a:t>кітапхана жүйесі” КММ</a:t>
            </a:r>
            <a:endParaRPr lang="ru-RU" sz="2800" b="1" dirty="0"/>
          </a:p>
        </p:txBody>
      </p:sp>
      <p:pic>
        <p:nvPicPr>
          <p:cNvPr id="5" name="Рисунок 4" descr="C:\Documents and Settings\Зав обслуживания\Рабочий стол\Library-Logo.gif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428604"/>
            <a:ext cx="1284390" cy="92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Зав обслуживания\Рабочий стол\imgonline-com-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714356"/>
            <a:ext cx="42862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1\Desktop\Фоны\1616539711_49-p-fon-dlya-prezentatsii-strogii-5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9" name="Диаграмма 8"/>
          <p:cNvGraphicFramePr/>
          <p:nvPr/>
        </p:nvGraphicFramePr>
        <p:xfrm>
          <a:off x="2571736" y="128586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Picture 8" descr="Электронные учебники по русскому языку"/>
          <p:cNvPicPr>
            <a:picLocks noChangeAspect="1" noChangeArrowheads="1"/>
          </p:cNvPicPr>
          <p:nvPr/>
        </p:nvPicPr>
        <p:blipFill>
          <a:blip r:embed="rId4" cstate="print"/>
          <a:srcRect l="25714" r="32857" b="1429"/>
          <a:stretch>
            <a:fillRect/>
          </a:stretch>
        </p:blipFill>
        <p:spPr bwMode="auto">
          <a:xfrm>
            <a:off x="0" y="1296343"/>
            <a:ext cx="2326183" cy="432048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786050" y="714356"/>
            <a:ext cx="50219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sz="2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Құжаттарды цифрландыру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1\Desktop\Фоны\1616539711_49-p-fon-dlya-prezentatsii-strogii-5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285852" y="428604"/>
            <a:ext cx="6929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Халықаралық акциялар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мен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конкурстарға қатысу</a:t>
            </a:r>
            <a:endParaRPr lang="en-US" sz="2400" dirty="0">
              <a:cs typeface="Arial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rcRect t="4275" b="1452"/>
          <a:stretch>
            <a:fillRect/>
          </a:stretch>
        </p:blipFill>
        <p:spPr bwMode="auto">
          <a:xfrm>
            <a:off x="1928794" y="1285860"/>
            <a:ext cx="221457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/>
          <p:cNvPicPr/>
          <p:nvPr/>
        </p:nvPicPr>
        <p:blipFill>
          <a:blip r:embed="rId4" cstate="print"/>
          <a:srcRect l="1579" t="2450" r="3093" b="3753"/>
          <a:stretch>
            <a:fillRect/>
          </a:stretch>
        </p:blipFill>
        <p:spPr>
          <a:xfrm>
            <a:off x="4286248" y="1285860"/>
            <a:ext cx="2357454" cy="183218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1285860"/>
            <a:ext cx="2286016" cy="1833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8" y="5214950"/>
            <a:ext cx="250029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Рисунок 11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488" y="3643314"/>
            <a:ext cx="150019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Рисунок 12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0562" y="3643314"/>
            <a:ext cx="164307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29388" y="3500438"/>
            <a:ext cx="245295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5" name="Рисунок 14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2844" y="3214686"/>
            <a:ext cx="2447925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1\Desktop\Фоны\1616539711_49-p-fon-dlya-prezentatsii-strogii-5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85786" y="571480"/>
            <a:ext cx="8143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Халықаралық конференциялар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мен </a:t>
            </a:r>
          </a:p>
          <a:p>
            <a:pPr lvl="0" algn="ctr"/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семинарларға қатысу</a:t>
            </a:r>
            <a:endParaRPr lang="en-US" sz="2400" dirty="0"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2000240"/>
            <a:ext cx="1500198" cy="35719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19.05.23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71670" y="2000240"/>
            <a:ext cx="1357322" cy="35719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29-30.06.23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86182" y="2000240"/>
            <a:ext cx="1428760" cy="35719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13-14.09.23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429256" y="2000240"/>
            <a:ext cx="1428760" cy="35719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26.04.23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4282" y="2786058"/>
            <a:ext cx="1500198" cy="241936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kk-KZ" sz="1200" dirty="0" smtClean="0"/>
              <a:t>Республиканская </a:t>
            </a:r>
            <a:r>
              <a:rPr lang="ru-RU" sz="1200" dirty="0" smtClean="0"/>
              <a:t>OPENAIR</a:t>
            </a:r>
            <a:r>
              <a:rPr lang="kk-KZ" sz="1200" dirty="0" smtClean="0"/>
              <a:t> фестиваль</a:t>
            </a:r>
            <a:r>
              <a:rPr lang="ru-RU" sz="1200" dirty="0" smtClean="0"/>
              <a:t> "</a:t>
            </a:r>
            <a:r>
              <a:rPr lang="kk-KZ" sz="1200" dirty="0" smtClean="0"/>
              <a:t>Культура</a:t>
            </a:r>
            <a:r>
              <a:rPr lang="ru-RU" sz="1200" dirty="0" smtClean="0"/>
              <a:t>: </a:t>
            </a:r>
            <a:r>
              <a:rPr lang="kk-KZ" sz="1200" dirty="0" smtClean="0"/>
              <a:t>Книга</a:t>
            </a:r>
            <a:r>
              <a:rPr lang="ru-RU" sz="1200" dirty="0" smtClean="0"/>
              <a:t>. Образование.</a:t>
            </a:r>
            <a:r>
              <a:rPr lang="kk-KZ" sz="1200" dirty="0" smtClean="0"/>
              <a:t> Язык», </a:t>
            </a:r>
          </a:p>
          <a:p>
            <a:pPr lvl="0"/>
            <a:r>
              <a:rPr lang="kk-KZ" sz="1200" dirty="0" smtClean="0"/>
              <a:t>организованный НАБРК Астана</a:t>
            </a:r>
            <a:endParaRPr lang="ru-RU" sz="1200" dirty="0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0"/>
            <a:ext cx="2648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kk-K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000232" y="2786058"/>
            <a:ext cx="1428760" cy="241936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 региональный методический практикум "</a:t>
            </a:r>
            <a:r>
              <a:rPr lang="kk-KZ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иблиотека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культурное пространство региона»</a:t>
            </a:r>
            <a:r>
              <a:rPr lang="kk-KZ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базе ЦБС Нуринского района /</a:t>
            </a:r>
            <a:endParaRPr lang="kk-KZ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714744" y="2786058"/>
            <a:ext cx="1571636" cy="242889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</a:t>
            </a:r>
            <a:r>
              <a:rPr lang="kk-KZ" sz="1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еждународный форум «Детская библиотека: калейдоскоп идей, методик, практик»/  ОДБ им. Абая</a:t>
            </a:r>
            <a:endParaRPr lang="kk-KZ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2648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kk-K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429256" y="2786058"/>
            <a:ext cx="1571636" cy="242889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Межрегиональный практический семинар: "</a:t>
            </a:r>
            <a:r>
              <a:rPr lang="kk-KZ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иблиотек</a:t>
            </a:r>
            <a:r>
              <a:rPr lang="kk-KZ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формировании регионального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брендинга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  <a:r>
              <a:rPr lang="kk-KZ" sz="12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 ОУНБ им. Н.В. Гоголя</a:t>
            </a:r>
            <a:endParaRPr lang="kk-KZ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215206" y="2786058"/>
            <a:ext cx="1571636" cy="242889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kk-KZ" sz="11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VIII областной расширенный семинар «Стратегия развития библиотечного дела: новые идеи и возможности»,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kk-KZ" sz="11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организованный ОУНБ им. Н. В. Гоголя</a:t>
            </a:r>
            <a:endParaRPr lang="kk-KZ" sz="11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215206" y="2000240"/>
            <a:ext cx="1428760" cy="35719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23.11.23</a:t>
            </a:r>
            <a:endParaRPr lang="ru-RU" dirty="0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0" y="0"/>
            <a:ext cx="2648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kk-K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2648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kk-K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1\Desktop\Фоны\1616539711_49-p-fon-dlya-prezentatsii-strogii-5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3" name="Диаграмма 2"/>
          <p:cNvGraphicFramePr/>
          <p:nvPr/>
        </p:nvGraphicFramePr>
        <p:xfrm>
          <a:off x="2857488" y="1428736"/>
          <a:ext cx="5426604" cy="3489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11" descr="C:\Users\user\Desktop\логотип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2462" y="714356"/>
            <a:ext cx="720080" cy="720080"/>
          </a:xfrm>
          <a:prstGeom prst="rect">
            <a:avLst/>
          </a:prstGeom>
          <a:noFill/>
        </p:spPr>
      </p:pic>
      <p:pic>
        <p:nvPicPr>
          <p:cNvPr id="5" name="Picture 3" descr="C:\Users\user\Desktop\vk-icon.png"/>
          <p:cNvPicPr>
            <a:picLocks noChangeAspect="1" noChangeArrowheads="1"/>
          </p:cNvPicPr>
          <p:nvPr/>
        </p:nvPicPr>
        <p:blipFill>
          <a:blip r:embed="rId5" cstate="print"/>
          <a:srcRect l="28142" t="15690" r="22677" b="17565"/>
          <a:stretch>
            <a:fillRect/>
          </a:stretch>
        </p:blipFill>
        <p:spPr bwMode="auto">
          <a:xfrm>
            <a:off x="8072462" y="1643050"/>
            <a:ext cx="795878" cy="720080"/>
          </a:xfrm>
          <a:prstGeom prst="rect">
            <a:avLst/>
          </a:prstGeom>
          <a:noFill/>
        </p:spPr>
      </p:pic>
      <p:pic>
        <p:nvPicPr>
          <p:cNvPr id="6" name="Picture 4" descr="C:\Users\user\Desktop\4a75a2874e08ca62b64b46f719c47d4f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182" t="13284" r="14603" b="16501"/>
          <a:stretch>
            <a:fillRect/>
          </a:stretch>
        </p:blipFill>
        <p:spPr bwMode="auto">
          <a:xfrm>
            <a:off x="8143900" y="2643182"/>
            <a:ext cx="683252" cy="637436"/>
          </a:xfrm>
          <a:prstGeom prst="rect">
            <a:avLst/>
          </a:prstGeom>
          <a:noFill/>
        </p:spPr>
      </p:pic>
      <p:pic>
        <p:nvPicPr>
          <p:cNvPr id="7" name="Picture 8" descr="Отделение налоговой помощи — Фемида — Юридическая клиник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72462" y="3500438"/>
            <a:ext cx="720080" cy="720080"/>
          </a:xfrm>
          <a:prstGeom prst="rect">
            <a:avLst/>
          </a:prstGeom>
          <a:noFill/>
        </p:spPr>
      </p:pic>
      <p:pic>
        <p:nvPicPr>
          <p:cNvPr id="8" name="Picture 10" descr="Наклейка на авто Знак &quot;Одноклассники&quot; машину виниловая - матовая,  глянцевая, светоотражающая, магнитная, металлизированная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72462" y="4429132"/>
            <a:ext cx="720080" cy="72008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357422" y="500042"/>
            <a:ext cx="41646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Әлеуметтік желілер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1428736"/>
            <a:ext cx="307183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b="1" dirty="0" smtClean="0"/>
              <a:t>2021 жыл</a:t>
            </a:r>
          </a:p>
          <a:p>
            <a:pPr algn="ctr"/>
            <a:r>
              <a:rPr lang="kk-KZ" dirty="0" smtClean="0"/>
              <a:t>311 офлайн іс-шара        қамтылғаны 6674 адам</a:t>
            </a:r>
          </a:p>
          <a:p>
            <a:pPr algn="ctr"/>
            <a:r>
              <a:rPr lang="kk-KZ" dirty="0" smtClean="0"/>
              <a:t>244 онлайн іс-шара      қамтылғаны 70834 адам</a:t>
            </a:r>
          </a:p>
          <a:p>
            <a:pPr algn="ctr"/>
            <a:r>
              <a:rPr lang="kk-KZ" b="1" dirty="0" smtClean="0"/>
              <a:t>2022 жыл</a:t>
            </a:r>
          </a:p>
          <a:p>
            <a:pPr algn="ctr"/>
            <a:r>
              <a:rPr lang="kk-KZ" dirty="0" smtClean="0"/>
              <a:t>344 офлайн іс-шара       қамтылғаны 7466 адам</a:t>
            </a:r>
          </a:p>
          <a:p>
            <a:pPr algn="ctr"/>
            <a:r>
              <a:rPr lang="kk-KZ" dirty="0" smtClean="0"/>
              <a:t>76 онлайн іс-шара      қамтылғаны 7049 адам</a:t>
            </a:r>
          </a:p>
          <a:p>
            <a:pPr algn="ctr"/>
            <a:r>
              <a:rPr lang="kk-KZ" b="1" dirty="0" smtClean="0"/>
              <a:t>2023 жыл</a:t>
            </a:r>
          </a:p>
          <a:p>
            <a:pPr algn="ctr"/>
            <a:r>
              <a:rPr lang="kk-KZ" dirty="0" smtClean="0"/>
              <a:t>369 офлайн іс-шара</a:t>
            </a:r>
          </a:p>
          <a:p>
            <a:pPr algn="ctr"/>
            <a:r>
              <a:rPr lang="kk-KZ" dirty="0" smtClean="0"/>
              <a:t>қамтылғаны 10182 адам</a:t>
            </a:r>
          </a:p>
          <a:p>
            <a:pPr algn="ctr"/>
            <a:r>
              <a:rPr lang="kk-KZ" dirty="0" smtClean="0"/>
              <a:t>66 онлайн іс-шара</a:t>
            </a:r>
          </a:p>
          <a:p>
            <a:pPr algn="ctr"/>
            <a:r>
              <a:rPr lang="kk-KZ" dirty="0" smtClean="0"/>
              <a:t>5232 қаралым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1\Desktop\Фоны\1616539711_49-p-fon-dlya-prezentatsii-strogii-5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Диаграмма 4"/>
          <p:cNvGraphicFramePr/>
          <p:nvPr/>
        </p:nvGraphicFramePr>
        <p:xfrm>
          <a:off x="2857488" y="1643050"/>
          <a:ext cx="6096000" cy="4032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14282" y="2643182"/>
            <a:ext cx="24288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cs typeface="Arial" pitchFamily="34" charset="0"/>
              </a:rPr>
              <a:t>КГУ «Саран </a:t>
            </a:r>
            <a:r>
              <a:rPr lang="ru-RU" sz="2400" b="1" dirty="0" err="1" smtClean="0">
                <a:cs typeface="Arial" pitchFamily="34" charset="0"/>
              </a:rPr>
              <a:t>қ</a:t>
            </a:r>
            <a:r>
              <a:rPr lang="ru-RU" sz="2400" b="1" dirty="0" smtClean="0">
                <a:cs typeface="Arial" pitchFamily="34" charset="0"/>
              </a:rPr>
              <a:t>. ОКЖ» КММ сайты</a:t>
            </a:r>
          </a:p>
          <a:p>
            <a:pPr lvl="0" algn="ctr"/>
            <a:r>
              <a:rPr lang="en-US" sz="2400" b="1" dirty="0" smtClean="0">
                <a:solidFill>
                  <a:srgbClr val="00B0F0"/>
                </a:solidFill>
                <a:cs typeface="Arial" pitchFamily="34" charset="0"/>
              </a:rPr>
              <a:t>https://cbs-saran.gov.kz/</a:t>
            </a:r>
            <a:endParaRPr lang="en-US" sz="2400" b="1" dirty="0">
              <a:solidFill>
                <a:srgbClr val="00B0F0"/>
              </a:solidFill>
              <a:cs typeface="Arial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4" cstate="print"/>
          <a:srcRect t="9972" r="909" b="6268"/>
          <a:stretch>
            <a:fillRect/>
          </a:stretch>
        </p:blipFill>
        <p:spPr bwMode="auto">
          <a:xfrm>
            <a:off x="500034" y="428604"/>
            <a:ext cx="342902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1\Desktop\Фоны\1616539711_49-p-fon-dlya-prezentatsii-strogii-5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214678" y="500042"/>
            <a:ext cx="25796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Сайтқа кіру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8" name="Рисунок 7" descr="сайт скри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3643314"/>
            <a:ext cx="2693212" cy="185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/>
          <p:cNvPicPr/>
          <p:nvPr/>
        </p:nvPicPr>
        <p:blipFill>
          <a:blip r:embed="rId4" cstate="print"/>
          <a:srcRect t="9972" r="909" b="6268"/>
          <a:stretch>
            <a:fillRect/>
          </a:stretch>
        </p:blipFill>
        <p:spPr bwMode="auto">
          <a:xfrm>
            <a:off x="500034" y="1571612"/>
            <a:ext cx="2714644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10" name="Диаграмма 9"/>
          <p:cNvGraphicFramePr/>
          <p:nvPr/>
        </p:nvGraphicFramePr>
        <p:xfrm>
          <a:off x="3929058" y="1428736"/>
          <a:ext cx="5214942" cy="385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1\Desktop\Фоны\1616539711_49-p-fon-dlya-prezentatsii-strogii-5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86116" y="714356"/>
            <a:ext cx="30348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</a:rPr>
              <a:t>БАҚ-пен жұмыс</a:t>
            </a:r>
            <a:endParaRPr lang="en-US" sz="32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4" name="Рисунок 3" descr="C:\Users\user\Desktop\СГ 01 (1)_page-0001 (1).jpg"/>
          <p:cNvPicPr/>
          <p:nvPr/>
        </p:nvPicPr>
        <p:blipFill>
          <a:blip r:embed="rId3" cstate="print"/>
          <a:srcRect l="6391" t="4987" r="6459" b="3191"/>
          <a:stretch>
            <a:fillRect/>
          </a:stretch>
        </p:blipFill>
        <p:spPr bwMode="auto">
          <a:xfrm>
            <a:off x="642910" y="1428736"/>
            <a:ext cx="285752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5" name="Диаграмма 4"/>
          <p:cNvGraphicFramePr/>
          <p:nvPr/>
        </p:nvGraphicFramePr>
        <p:xfrm>
          <a:off x="3714744" y="1285860"/>
          <a:ext cx="5286381" cy="4027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1\Desktop\Фоны\1616539711_49-p-fon-dlya-prezentatsii-strogii-5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https://turkystan.kz/content/uploads/2018/03/1508084409_ruhani-jangyru-logo-900x_.jpg?token=86d7c9e5e665d5c52276484fdfc88bc9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00042"/>
            <a:ext cx="200026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428604"/>
            <a:ext cx="2945870" cy="220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5" name="Прямоугольник 4"/>
          <p:cNvSpPr/>
          <p:nvPr/>
        </p:nvSpPr>
        <p:spPr>
          <a:xfrm>
            <a:off x="4714876" y="278605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 err="1" smtClean="0"/>
              <a:t>Ақпараттық-өлкетану кездесуі</a:t>
            </a:r>
            <a:r>
              <a:rPr lang="ru-RU" sz="1600" dirty="0" smtClean="0"/>
              <a:t> /</a:t>
            </a:r>
          </a:p>
          <a:p>
            <a:pPr algn="ctr"/>
            <a:r>
              <a:rPr lang="ru-RU" sz="1600" dirty="0" smtClean="0"/>
              <a:t> ТОО «AROS </a:t>
            </a:r>
            <a:r>
              <a:rPr lang="ru-RU" sz="1600" dirty="0" err="1" smtClean="0"/>
              <a:t>Group</a:t>
            </a:r>
            <a:r>
              <a:rPr lang="ru-RU" sz="1600" dirty="0" smtClean="0"/>
              <a:t>» ЖШС </a:t>
            </a:r>
            <a:r>
              <a:rPr lang="ru-RU" sz="1600" dirty="0" err="1" smtClean="0"/>
              <a:t>тігін</a:t>
            </a:r>
            <a:r>
              <a:rPr lang="ru-RU" sz="1600" dirty="0" smtClean="0"/>
              <a:t> </a:t>
            </a:r>
            <a:r>
              <a:rPr lang="ru-RU" sz="1600" dirty="0" err="1" smtClean="0"/>
              <a:t>фабрикасы</a:t>
            </a:r>
            <a:endParaRPr lang="ru-RU" sz="1600" dirty="0"/>
          </a:p>
        </p:txBody>
      </p:sp>
      <p:pic>
        <p:nvPicPr>
          <p:cNvPr id="6" name="Рисунок 5"/>
          <p:cNvPicPr/>
          <p:nvPr/>
        </p:nvPicPr>
        <p:blipFill>
          <a:blip r:embed="rId5" cstate="print"/>
          <a:srcRect l="13789" t="31054" r="40513" b="23362"/>
          <a:stretch>
            <a:fillRect/>
          </a:stretch>
        </p:blipFill>
        <p:spPr bwMode="auto">
          <a:xfrm>
            <a:off x="1785918" y="1285860"/>
            <a:ext cx="27146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7" name="TextBox 6"/>
          <p:cNvSpPr txBox="1"/>
          <p:nvPr/>
        </p:nvSpPr>
        <p:spPr>
          <a:xfrm>
            <a:off x="1142976" y="2928934"/>
            <a:ext cx="3429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600" dirty="0" smtClean="0"/>
              <a:t>№9 МИ ұжымымен ақпараттық-өлкетану кездесуі</a:t>
            </a:r>
            <a:endParaRPr lang="ru-RU" sz="1600" dirty="0"/>
          </a:p>
        </p:txBody>
      </p:sp>
      <p:pic>
        <p:nvPicPr>
          <p:cNvPr id="8" name="Рисунок 7"/>
          <p:cNvPicPr/>
          <p:nvPr/>
        </p:nvPicPr>
        <p:blipFill>
          <a:blip r:embed="rId6"/>
          <a:srcRect l="13950" t="31054" r="40673" b="23362"/>
          <a:stretch>
            <a:fillRect/>
          </a:stretch>
        </p:blipFill>
        <p:spPr bwMode="auto">
          <a:xfrm>
            <a:off x="1142976" y="3786190"/>
            <a:ext cx="314327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9" name="Прямоугольник 8"/>
          <p:cNvSpPr/>
          <p:nvPr/>
        </p:nvSpPr>
        <p:spPr>
          <a:xfrm>
            <a:off x="857224" y="5643578"/>
            <a:ext cx="38576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Саран </a:t>
            </a:r>
            <a:r>
              <a:rPr lang="ru-RU" sz="1400" dirty="0" err="1" smtClean="0"/>
              <a:t>қалалық Қазынашылық басқармасының ұжымымен ақпараттық-өлкетану кездесуі</a:t>
            </a: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10" name="Рисунок 9" descr="\\192.168.1.3\Public\Елена А\Библиокараван, ШИ№7 18.05.23\Фото ШИ  №7\WhatsApp Image 2023-04-18 at 10.34.56.jpe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8" y="3500438"/>
            <a:ext cx="307183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1" name="TextBox 10"/>
          <p:cNvSpPr txBox="1"/>
          <p:nvPr/>
        </p:nvSpPr>
        <p:spPr>
          <a:xfrm>
            <a:off x="5143504" y="5715016"/>
            <a:ext cx="3143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dirty="0" smtClean="0"/>
              <a:t>№7 МИ ұжымымен</a:t>
            </a:r>
            <a:r>
              <a:rPr lang="ru-RU" sz="1400" dirty="0" smtClean="0"/>
              <a:t> </a:t>
            </a:r>
            <a:r>
              <a:rPr lang="ru-RU" sz="1400" dirty="0" err="1" smtClean="0"/>
              <a:t>ақпараттық-өлкетану кездесуі</a:t>
            </a:r>
            <a:r>
              <a:rPr lang="ru-RU" sz="1400" dirty="0" smtClean="0"/>
              <a:t> </a:t>
            </a:r>
            <a:endParaRPr lang="ru-RU" sz="1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1\Desktop\Фоны\1616539711_49-p-fon-dlya-prezentatsii-strogii-5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https://turkystan.kz/content/uploads/2018/03/1508084409_ruhani-jangyru-logo-900x_.jpg?token=86d7c9e5e665d5c52276484fdfc88bc9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42852"/>
            <a:ext cx="221457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user\Desktop\Сканирование 2023\январь 2024\Image 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3429000"/>
            <a:ext cx="1714512" cy="257176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 descr="C:\Users\user\Desktop\Сканирование 2023\январь 2024\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500042"/>
            <a:ext cx="1714511" cy="2357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 descr="C:\Users\user\Desktop\Сканирование 2023\январь 2024\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24" y="3429000"/>
            <a:ext cx="1928826" cy="253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 descr="C:\Users\user\Desktop\Сканирование 2023\январь 2024\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488" y="500042"/>
            <a:ext cx="1676400" cy="2286016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 descr="C:\Users\user\Desktop\Сканирование 2023\январь 2024\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86446" y="3429000"/>
            <a:ext cx="1857387" cy="257176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TextBox 8"/>
          <p:cNvSpPr txBox="1"/>
          <p:nvPr/>
        </p:nvSpPr>
        <p:spPr>
          <a:xfrm>
            <a:off x="2071670" y="2857496"/>
            <a:ext cx="3143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200" dirty="0" smtClean="0"/>
              <a:t>“Қала шежіресіндегі есім”/ құрметті азамат Қ. Жәкенов туралы</a:t>
            </a:r>
            <a:endParaRPr lang="ru-RU" sz="1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857752" y="2857496"/>
            <a:ext cx="3571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err="1" smtClean="0"/>
              <a:t>"Қазіргі заманмен</a:t>
            </a:r>
            <a:r>
              <a:rPr lang="ru-RU" sz="1200" dirty="0" smtClean="0"/>
              <a:t> </a:t>
            </a:r>
            <a:r>
              <a:rPr lang="ru-RU" sz="1200" dirty="0" err="1" smtClean="0"/>
              <a:t>шектесетін</a:t>
            </a:r>
            <a:r>
              <a:rPr lang="ru-RU" sz="1200" dirty="0" smtClean="0"/>
              <a:t> </a:t>
            </a:r>
            <a:r>
              <a:rPr lang="ru-RU" sz="1200" dirty="0" err="1" smtClean="0"/>
              <a:t>тарих</a:t>
            </a:r>
            <a:r>
              <a:rPr lang="ru-RU" sz="1200" dirty="0" smtClean="0"/>
              <a:t>: </a:t>
            </a:r>
            <a:r>
              <a:rPr lang="ru-RU" sz="1200" dirty="0" err="1" smtClean="0"/>
              <a:t>Ерлік</a:t>
            </a:r>
            <a:r>
              <a:rPr lang="ru-RU" sz="1200" dirty="0" smtClean="0"/>
              <a:t> </a:t>
            </a:r>
          </a:p>
          <a:p>
            <a:pPr algn="ctr"/>
            <a:r>
              <a:rPr lang="ru-RU" sz="1200" dirty="0" err="1" smtClean="0"/>
              <a:t>және Еңбек даңқы мұражайы"</a:t>
            </a:r>
            <a:endParaRPr lang="ru-RU" sz="1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357554" y="6072206"/>
            <a:ext cx="16818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err="1" smtClean="0"/>
              <a:t>«Ақыл сөз </a:t>
            </a:r>
            <a:r>
              <a:rPr lang="ru-RU" sz="1200" dirty="0" smtClean="0"/>
              <a:t>- </a:t>
            </a:r>
            <a:r>
              <a:rPr lang="ru-RU" sz="1200" dirty="0" err="1" smtClean="0"/>
              <a:t>қазынам</a:t>
            </a:r>
            <a:r>
              <a:rPr lang="kk-KZ" sz="1200" dirty="0" smtClean="0"/>
              <a:t>, </a:t>
            </a:r>
          </a:p>
          <a:p>
            <a:r>
              <a:rPr lang="kk-KZ" sz="1200" dirty="0" smtClean="0"/>
              <a:t>шешендік сөз - өрісім»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429256" y="6072206"/>
            <a:ext cx="2571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"</a:t>
            </a:r>
            <a:r>
              <a:rPr lang="ru-RU" sz="1200" dirty="0" err="1" smtClean="0"/>
              <a:t>Кеншілер</a:t>
            </a:r>
            <a:r>
              <a:rPr lang="ru-RU" sz="1200" dirty="0" smtClean="0"/>
              <a:t> </a:t>
            </a:r>
            <a:r>
              <a:rPr lang="ru-RU" sz="1200" dirty="0" err="1" smtClean="0"/>
              <a:t>еңбегі даңққа лайық"</a:t>
            </a:r>
            <a:r>
              <a:rPr lang="ru-RU" sz="1200" dirty="0" smtClean="0"/>
              <a:t> </a:t>
            </a:r>
          </a:p>
          <a:p>
            <a:pPr algn="ctr"/>
            <a:r>
              <a:rPr lang="ru-RU" sz="1200" dirty="0" err="1" smtClean="0"/>
              <a:t>кеншілер</a:t>
            </a:r>
            <a:r>
              <a:rPr lang="ru-RU" sz="1200" dirty="0" smtClean="0"/>
              <a:t> </a:t>
            </a:r>
            <a:r>
              <a:rPr lang="ru-RU" sz="1200" dirty="0" err="1" smtClean="0"/>
              <a:t>тарихынан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00034" y="6072206"/>
            <a:ext cx="27860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 smtClean="0"/>
              <a:t>Ақтас </a:t>
            </a:r>
            <a:r>
              <a:rPr lang="ru-RU" sz="1200" dirty="0" smtClean="0"/>
              <a:t>к. </a:t>
            </a:r>
            <a:r>
              <a:rPr lang="ru-RU" sz="1200" dirty="0" err="1" smtClean="0"/>
              <a:t>шығармашылық адамдары</a:t>
            </a:r>
            <a:r>
              <a:rPr lang="ru-RU" sz="1200" dirty="0" smtClean="0"/>
              <a:t> </a:t>
            </a:r>
          </a:p>
          <a:p>
            <a:r>
              <a:rPr lang="ru-RU" sz="1200" dirty="0" err="1" smtClean="0"/>
              <a:t>туралы</a:t>
            </a:r>
            <a:r>
              <a:rPr lang="ru-RU" sz="1200" dirty="0" smtClean="0"/>
              <a:t> </a:t>
            </a:r>
            <a:r>
              <a:rPr lang="ru-RU" sz="1200" dirty="0" err="1" smtClean="0"/>
              <a:t>"Ақтас жері</a:t>
            </a:r>
            <a:r>
              <a:rPr lang="ru-RU" sz="1200" dirty="0" smtClean="0"/>
              <a:t> </a:t>
            </a:r>
            <a:r>
              <a:rPr lang="ru-RU" sz="1200" dirty="0" err="1" smtClean="0"/>
              <a:t>таланттарға жомарт</a:t>
            </a:r>
            <a:r>
              <a:rPr lang="ru-RU" sz="1200" dirty="0" smtClean="0"/>
              <a:t>"</a:t>
            </a:r>
            <a:endParaRPr lang="ru-RU" sz="1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1\Desktop\Фоны\1616539711_49-p-fon-dlya-prezentatsii-strogii-5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71604" y="500042"/>
            <a:ext cx="65008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2022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</a:rPr>
              <a:t>жылғы мерейтойлық күндер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/>
          <a:srcRect l="17477" t="31624" r="44041" b="23647"/>
          <a:stretch>
            <a:fillRect/>
          </a:stretch>
        </p:blipFill>
        <p:spPr bwMode="auto">
          <a:xfrm>
            <a:off x="785786" y="1285860"/>
            <a:ext cx="342902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prst="cross"/>
          </a:sp3d>
        </p:spPr>
      </p:pic>
      <p:sp>
        <p:nvSpPr>
          <p:cNvPr id="5" name="Прямоугольник 4"/>
          <p:cNvSpPr/>
          <p:nvPr/>
        </p:nvSpPr>
        <p:spPr>
          <a:xfrm>
            <a:off x="928662" y="3500438"/>
            <a:ext cx="29667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sz="1600" dirty="0" smtClean="0"/>
              <a:t>Конференция “Көмекей әулие” </a:t>
            </a:r>
          </a:p>
          <a:p>
            <a:pPr algn="ctr"/>
            <a:r>
              <a:rPr lang="kk-KZ" sz="1600" dirty="0" smtClean="0"/>
              <a:t>к 355-летию Бухар жырау</a:t>
            </a:r>
            <a:endParaRPr lang="ru-RU" sz="1600" dirty="0"/>
          </a:p>
        </p:txBody>
      </p:sp>
      <p:pic>
        <p:nvPicPr>
          <p:cNvPr id="6" name="Рисунок 5" descr="C:\Users\1\Downloads\394487426_727132692646806_3064539979164567435_n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1357298"/>
            <a:ext cx="3682263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prst="cross"/>
          </a:sp3d>
        </p:spPr>
      </p:pic>
      <p:sp>
        <p:nvSpPr>
          <p:cNvPr id="7" name="Прямоугольник 6"/>
          <p:cNvSpPr/>
          <p:nvPr/>
        </p:nvSpPr>
        <p:spPr>
          <a:xfrm>
            <a:off x="4357686" y="335756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 smtClean="0"/>
              <a:t>Читательская конференция «Литературное наследие - культурный код страны»</a:t>
            </a:r>
            <a:endParaRPr lang="ru-RU" sz="1600" dirty="0"/>
          </a:p>
        </p:txBody>
      </p:sp>
      <p:pic>
        <p:nvPicPr>
          <p:cNvPr id="8" name="Рисунок 7" descr="C:\Users\1\Downloads\Саран қаласының архивінде ОҚК бірлесіп № 7 ШИ 9 сынып оқушылары үшін А. Байтұрсыновқа арналған дөңгелек үстел өткізілді. Іс-шара барысында архив қызметкерлері 'Алаш' партиясы қатысушыларының өмірі мен қызметі турал (1)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4143380"/>
            <a:ext cx="3290885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prst="cross"/>
          </a:sp3d>
        </p:spPr>
      </p:pic>
      <p:sp>
        <p:nvSpPr>
          <p:cNvPr id="9" name="Прямоугольник 8"/>
          <p:cNvSpPr/>
          <p:nvPr/>
        </p:nvSpPr>
        <p:spPr>
          <a:xfrm>
            <a:off x="714348" y="6143644"/>
            <a:ext cx="33575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Круглый стол  «</a:t>
            </a:r>
            <a:r>
              <a:rPr lang="ru-RU" sz="1400" dirty="0" err="1" smtClean="0"/>
              <a:t>Алаш</a:t>
            </a:r>
            <a:r>
              <a:rPr lang="ru-RU" sz="1400" dirty="0" smtClean="0"/>
              <a:t> </a:t>
            </a:r>
            <a:r>
              <a:rPr lang="ru-RU" sz="1400" dirty="0" err="1" smtClean="0"/>
              <a:t>арыстары</a:t>
            </a:r>
            <a:r>
              <a:rPr lang="ru-RU" sz="1400" dirty="0" smtClean="0"/>
              <a:t>»</a:t>
            </a:r>
          </a:p>
          <a:p>
            <a:pPr algn="ctr"/>
            <a:r>
              <a:rPr lang="ru-RU" sz="1400" dirty="0" smtClean="0"/>
              <a:t> в Архиве города Сарани</a:t>
            </a:r>
            <a:endParaRPr lang="ru-RU" sz="1400" dirty="0"/>
          </a:p>
        </p:txBody>
      </p:sp>
      <p:pic>
        <p:nvPicPr>
          <p:cNvPr id="10" name="Рисунок 9"/>
          <p:cNvPicPr/>
          <p:nvPr/>
        </p:nvPicPr>
        <p:blipFill>
          <a:blip r:embed="rId6" cstate="print"/>
          <a:srcRect l="14591" t="26781" r="40673" b="19373"/>
          <a:stretch>
            <a:fillRect/>
          </a:stretch>
        </p:blipFill>
        <p:spPr bwMode="auto">
          <a:xfrm>
            <a:off x="5429256" y="4000504"/>
            <a:ext cx="26574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prst="cross"/>
          </a:sp3d>
        </p:spPr>
      </p:pic>
      <p:sp>
        <p:nvSpPr>
          <p:cNvPr id="11" name="Прямоугольник 10"/>
          <p:cNvSpPr/>
          <p:nvPr/>
        </p:nvSpPr>
        <p:spPr>
          <a:xfrm>
            <a:off x="5072066" y="5857892"/>
            <a:ext cx="33350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круглый стол «Времён связующая нить», </a:t>
            </a:r>
          </a:p>
          <a:p>
            <a:r>
              <a:rPr lang="ru-RU" sz="1400" dirty="0" smtClean="0"/>
              <a:t>посвященный 80-летию Мурата </a:t>
            </a:r>
            <a:r>
              <a:rPr lang="ru-RU" sz="1400" dirty="0" err="1" smtClean="0"/>
              <a:t>Ауезова</a:t>
            </a:r>
            <a:endParaRPr lang="ru-RU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1\Desktop\Фоны\1616539711_49-p-fon-dlya-prezentatsii-strogii-5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" name="Рисунок 10" descr="C:\Documents and Settings\Зав обслуживания\Рабочий стол\Library-Logo.gif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428604"/>
            <a:ext cx="1284390" cy="92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Documents and Settings\Зав обслуживания\Рабочий стол\imgonline-com-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714356"/>
            <a:ext cx="42862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Схема 13"/>
          <p:cNvGraphicFramePr/>
          <p:nvPr/>
        </p:nvGraphicFramePr>
        <p:xfrm>
          <a:off x="1500166" y="1500174"/>
          <a:ext cx="6572296" cy="4500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2071670" y="357166"/>
            <a:ext cx="56412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Саран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қаласының орталықтандырылған</a:t>
            </a:r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кітапхана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жүйесі»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КММ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1\Desktop\Фоны\1616539711_49-p-fon-dlya-prezentatsii-strogii-5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71472" y="2643182"/>
            <a:ext cx="8143932" cy="7159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7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Назарларыңызға рахмет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1\Desktop\Фоны\1616539711_49-p-fon-dlya-prezentatsii-strogii-5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5720" y="1785926"/>
            <a:ext cx="32861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32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2021-2023 жылғы бақылау көрсеткіштерін талдау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3714744" y="1000108"/>
          <a:ext cx="5143536" cy="4071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1\Desktop\Фоны\1616539711_49-p-fon-dlya-prezentatsii-strogii-5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3" name="Chart 2"/>
          <p:cNvGraphicFramePr/>
          <p:nvPr>
            <p:extLst>
              <p:ext uri="{D42A27DB-BD31-4B8C-83A1-F6EECF244321}">
                <p14:modId xmlns="" xmlns:p14="http://schemas.microsoft.com/office/powerpoint/2010/main" val="297385534"/>
              </p:ext>
            </p:extLst>
          </p:nvPr>
        </p:nvGraphicFramePr>
        <p:xfrm>
          <a:off x="928662" y="1285860"/>
          <a:ext cx="785818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000232" y="571480"/>
            <a:ext cx="56330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sz="3200" b="1" dirty="0" smtClean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01.01.2023 жылғы құжат қоры</a:t>
            </a:r>
            <a:endParaRPr lang="en-US" sz="3200" b="1" dirty="0">
              <a:solidFill>
                <a:schemeClr val="tx2">
                  <a:lumMod val="50000"/>
                </a:schemeClr>
              </a:solidFill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1\Desktop\Фоны\1616539711_49-p-fon-dlya-prezentatsii-strogii-5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3" name="Диаграмма 2"/>
          <p:cNvGraphicFramePr/>
          <p:nvPr/>
        </p:nvGraphicFramePr>
        <p:xfrm>
          <a:off x="3286116" y="1357298"/>
          <a:ext cx="5500726" cy="3889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4" descr="C:\Users\1\Desktop\фотки\WhatsApp Image 2023-01-05 at 14.24.53 (1)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357298"/>
            <a:ext cx="278608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1\Desktop\фотки\бюджет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571876"/>
            <a:ext cx="278608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214546" y="357166"/>
            <a:ext cx="51972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sz="3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Кітап қорын жинақтау</a:t>
            </a:r>
            <a:endParaRPr lang="en-US" sz="36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1\Desktop\Фоны\1616539711_49-p-fon-dlya-prezentatsii-strogii-5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3" name="Диаграмма 2"/>
          <p:cNvGraphicFramePr/>
          <p:nvPr/>
        </p:nvGraphicFramePr>
        <p:xfrm>
          <a:off x="500034" y="1285860"/>
          <a:ext cx="8286808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214546" y="500042"/>
            <a:ext cx="48978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sz="28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Бюджеттік қаржыландыру</a:t>
            </a:r>
            <a:endParaRPr lang="en-US" sz="28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1\Desktop\Фоны\1616539711_49-p-fon-dlya-prezentatsii-strogii-5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ЦГБ Сарань\Downloads\WhatsApp Image 2023-09-05 at 14.44.23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857232"/>
            <a:ext cx="271464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8" name="Рисунок 7" descr="C:\Users\1\Downloads\Халықаралық жастар күнінде Саран қаласының Мәдениет үйінде қала жастарына арналған «Жастармен бірге!» мерекелік бағдарламасы аясында «Жастар-ел дамуының басты драйвері!» атты кітап көрмесі рәсімделді. Көрмеде жастарды 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785794"/>
            <a:ext cx="200026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9" name="Прямоугольник 8"/>
          <p:cNvSpPr/>
          <p:nvPr/>
        </p:nvSpPr>
        <p:spPr>
          <a:xfrm>
            <a:off x="2571736" y="2857496"/>
            <a:ext cx="3571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«</a:t>
            </a:r>
            <a:r>
              <a:rPr lang="ru-RU" sz="1400" dirty="0" err="1" smtClean="0"/>
              <a:t>Жастар-ел</a:t>
            </a:r>
            <a:r>
              <a:rPr lang="ru-RU" sz="1400" dirty="0" smtClean="0"/>
              <a:t> </a:t>
            </a:r>
            <a:r>
              <a:rPr lang="ru-RU" sz="1400" dirty="0" err="1" smtClean="0"/>
              <a:t>дамуының басты</a:t>
            </a:r>
            <a:endParaRPr lang="ru-RU" sz="1400" dirty="0" smtClean="0"/>
          </a:p>
          <a:p>
            <a:pPr algn="ctr"/>
            <a:r>
              <a:rPr lang="ru-RU" sz="1400" dirty="0" smtClean="0"/>
              <a:t> </a:t>
            </a:r>
            <a:r>
              <a:rPr lang="ru-RU" sz="1400" dirty="0" err="1" smtClean="0"/>
              <a:t>драйвері</a:t>
            </a:r>
            <a:r>
              <a:rPr lang="ru-RU" sz="1400" dirty="0" smtClean="0"/>
              <a:t>!» </a:t>
            </a:r>
            <a:r>
              <a:rPr lang="ru-RU" sz="1400" dirty="0" err="1" smtClean="0"/>
              <a:t>атты</a:t>
            </a:r>
            <a:r>
              <a:rPr lang="ru-RU" sz="1400" dirty="0" smtClean="0"/>
              <a:t> </a:t>
            </a:r>
            <a:r>
              <a:rPr lang="ru-RU" sz="1400" dirty="0" err="1" smtClean="0"/>
              <a:t>кітап</a:t>
            </a:r>
            <a:r>
              <a:rPr lang="ru-RU" sz="1400" dirty="0" smtClean="0"/>
              <a:t> </a:t>
            </a:r>
            <a:r>
              <a:rPr lang="ru-RU" sz="1400" dirty="0" err="1" smtClean="0"/>
              <a:t>көрмесі</a:t>
            </a:r>
            <a:endParaRPr lang="ru-RU" sz="1400" dirty="0"/>
          </a:p>
        </p:txBody>
      </p:sp>
      <p:pic>
        <p:nvPicPr>
          <p:cNvPr id="10" name="Рисунок 9"/>
          <p:cNvPicPr/>
          <p:nvPr/>
        </p:nvPicPr>
        <p:blipFill>
          <a:blip r:embed="rId5"/>
          <a:srcRect l="14110" t="23932" r="40673" b="16239"/>
          <a:stretch>
            <a:fillRect/>
          </a:stretch>
        </p:blipFill>
        <p:spPr bwMode="auto">
          <a:xfrm>
            <a:off x="714348" y="3571876"/>
            <a:ext cx="3419475" cy="2546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1" name="Прямоугольник 10"/>
          <p:cNvSpPr/>
          <p:nvPr/>
        </p:nvSpPr>
        <p:spPr>
          <a:xfrm>
            <a:off x="571472" y="6072206"/>
            <a:ext cx="37862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книжная экспозиция </a:t>
            </a:r>
          </a:p>
          <a:p>
            <a:pPr algn="ctr"/>
            <a:r>
              <a:rPr lang="ru-RU" sz="1600" dirty="0" err="1" smtClean="0"/>
              <a:t>«Қазақстан </a:t>
            </a:r>
            <a:r>
              <a:rPr lang="ru-RU" sz="1600" dirty="0" smtClean="0"/>
              <a:t>– </a:t>
            </a:r>
            <a:r>
              <a:rPr lang="ru-RU" sz="1600" dirty="0" err="1" smtClean="0"/>
              <a:t>туған жерім</a:t>
            </a:r>
            <a:r>
              <a:rPr lang="ru-RU" sz="1600" dirty="0" smtClean="0"/>
              <a:t>, </a:t>
            </a:r>
            <a:r>
              <a:rPr lang="ru-RU" sz="1600" dirty="0" err="1" smtClean="0"/>
              <a:t>туған елім</a:t>
            </a:r>
            <a:r>
              <a:rPr lang="ru-RU" sz="1600" dirty="0" smtClean="0"/>
              <a:t>!» 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285984" y="214290"/>
            <a:ext cx="43861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kk-KZ" sz="2800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Жылдың басты оқиғалары</a:t>
            </a:r>
            <a:endParaRPr lang="en-US" sz="2800" b="1" dirty="0" smtClean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596" y="271462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400" dirty="0" smtClean="0"/>
              <a:t>Книжная выставка “Тіл – өркениет пен мәдениет жолы”</a:t>
            </a:r>
            <a:endParaRPr lang="ru-RU" sz="1400" dirty="0"/>
          </a:p>
        </p:txBody>
      </p:sp>
      <p:pic>
        <p:nvPicPr>
          <p:cNvPr id="19" name="Рисунок 18" descr="C:\Users\1\Downloads\'Түркі халықтарының киіз басу өнері' мастер-классы түркі өркениетінің даму жылы және №2 ООК Библиостудиясының жұмысы аясында 'Ақ шаңырақ' ЭМБ-нің жас қатысушыларымен өткізілді.Мастер-класс «Войлочное искусство тюркских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3571876"/>
            <a:ext cx="3643338" cy="1992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21" name="Прямоугольник 20"/>
          <p:cNvSpPr/>
          <p:nvPr/>
        </p:nvSpPr>
        <p:spPr>
          <a:xfrm>
            <a:off x="4000496" y="557214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Мастер-класс «Войлочное искусство тюркских народов» в рамках Года развития тюркской цивилизации</a:t>
            </a:r>
            <a:endParaRPr lang="ru-RU" dirty="0"/>
          </a:p>
        </p:txBody>
      </p:sp>
      <p:pic>
        <p:nvPicPr>
          <p:cNvPr id="22" name="Рисунок 21" descr="C:\Users\1\Downloads\331591077_669521924924438_4277946248514030501_n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43570" y="785794"/>
            <a:ext cx="2895591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23" name="Прямоугольник 22"/>
          <p:cNvSpPr/>
          <p:nvPr/>
        </p:nvSpPr>
        <p:spPr>
          <a:xfrm>
            <a:off x="5072066" y="278605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 smtClean="0"/>
              <a:t>Литературный альманах </a:t>
            </a:r>
          </a:p>
          <a:p>
            <a:pPr algn="ctr"/>
            <a:r>
              <a:rPr lang="ru-RU" sz="1400" dirty="0" smtClean="0"/>
              <a:t>"</a:t>
            </a:r>
            <a:r>
              <a:rPr lang="ru-RU" sz="1400" dirty="0" err="1" smtClean="0"/>
              <a:t>Толен</a:t>
            </a:r>
            <a:r>
              <a:rPr lang="ru-RU" sz="1400" dirty="0" smtClean="0"/>
              <a:t> </a:t>
            </a:r>
            <a:r>
              <a:rPr lang="ru-RU" sz="1400" dirty="0" err="1" smtClean="0"/>
              <a:t>Абдиков</a:t>
            </a:r>
            <a:r>
              <a:rPr lang="ru-RU" sz="1400" dirty="0" smtClean="0"/>
              <a:t>: завещание потомкам"</a:t>
            </a:r>
            <a:endParaRPr lang="ru-RU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C:\Users\1\Downloads\401776631_887159872683335_3950251831670156599_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928670"/>
            <a:ext cx="242889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Прямоугольник 10"/>
          <p:cNvSpPr/>
          <p:nvPr/>
        </p:nvSpPr>
        <p:spPr>
          <a:xfrm>
            <a:off x="3286116" y="3286124"/>
            <a:ext cx="22525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Неформальный диалог </a:t>
            </a:r>
          </a:p>
          <a:p>
            <a:pPr algn="ctr"/>
            <a:r>
              <a:rPr lang="ru-RU" sz="1600" dirty="0" smtClean="0"/>
              <a:t>с молодежью</a:t>
            </a:r>
            <a:endParaRPr lang="ru-RU" sz="1600" dirty="0"/>
          </a:p>
        </p:txBody>
      </p:sp>
      <p:pic>
        <p:nvPicPr>
          <p:cNvPr id="14" name="Рисунок 13" descr="C:\Users\1\Downloads\344803102_249132917601071_5502163404290658669_n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3857628"/>
            <a:ext cx="314327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5" name="Прямоугольник 14"/>
          <p:cNvSpPr/>
          <p:nvPr/>
        </p:nvSpPr>
        <p:spPr>
          <a:xfrm>
            <a:off x="500034" y="6027003"/>
            <a:ext cx="40005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Диалоговая площадка </a:t>
            </a:r>
          </a:p>
          <a:p>
            <a:pPr algn="ctr"/>
            <a:r>
              <a:rPr lang="ru-RU" sz="1600" dirty="0" smtClean="0"/>
              <a:t>"Военно-патриотическое воспитание подростков и молодежи"</a:t>
            </a:r>
            <a:endParaRPr lang="ru-RU" sz="1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00034" y="285728"/>
            <a:ext cx="82153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Оқырмандарды тартудың жаңа  формалары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мен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әдістері</a:t>
            </a:r>
            <a:endParaRPr lang="en-US" sz="2400" b="1" dirty="0" smtClean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17" name="Рисунок 16" descr="C:\Users\1\Downloads\24 тамызда Орталық қалалық кітапхананың коворкингінде Кеншілер күніне арналған 'Нағыз еркектерге арналған мамандық' атты ашық диалог өтті. Кездесуге кенші еңбегінің ардагерлері, 'Шахтер даңқы' белгісінің толық кава (2).jpg"/>
          <p:cNvPicPr/>
          <p:nvPr/>
        </p:nvPicPr>
        <p:blipFill>
          <a:blip r:embed="rId4"/>
          <a:srcRect t="5882"/>
          <a:stretch>
            <a:fillRect/>
          </a:stretch>
        </p:blipFill>
        <p:spPr bwMode="auto">
          <a:xfrm>
            <a:off x="4929190" y="3857628"/>
            <a:ext cx="3238500" cy="2214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8" name="Прямоугольник 17"/>
          <p:cNvSpPr/>
          <p:nvPr/>
        </p:nvSpPr>
        <p:spPr>
          <a:xfrm>
            <a:off x="4357686" y="614364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 smtClean="0"/>
              <a:t>Открытый диалог </a:t>
            </a:r>
          </a:p>
          <a:p>
            <a:pPr algn="ctr"/>
            <a:r>
              <a:rPr lang="ru-RU" sz="1600" dirty="0" smtClean="0"/>
              <a:t>«Профессия для истинных мужчин»</a:t>
            </a:r>
            <a:endParaRPr lang="ru-RU" sz="1600" dirty="0"/>
          </a:p>
        </p:txBody>
      </p:sp>
      <p:pic>
        <p:nvPicPr>
          <p:cNvPr id="19" name="Рисунок 18" descr="C:\Users\1\Downloads\378536356_317842074257052_4889067085455188984_n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1000108"/>
            <a:ext cx="292895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" name="Рисунок 19" descr="C:\Users\1\AppData\Local\Packages\Microsoft.Windows.Photos_8wekyb3d8bbwe\TempState\ShareServiceTempFolder\339494072_6034304576635123_2647378581588686391_n (2).jpeg"/>
          <p:cNvPicPr/>
          <p:nvPr/>
        </p:nvPicPr>
        <p:blipFill>
          <a:blip r:embed="rId6" cstate="print"/>
          <a:srcRect l="6541" t="5814" r="4069" b="12790"/>
          <a:stretch>
            <a:fillRect/>
          </a:stretch>
        </p:blipFill>
        <p:spPr bwMode="auto">
          <a:xfrm>
            <a:off x="5715008" y="1000108"/>
            <a:ext cx="314327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1" name="Прямоугольник 20"/>
          <p:cNvSpPr/>
          <p:nvPr/>
        </p:nvSpPr>
        <p:spPr>
          <a:xfrm>
            <a:off x="357158" y="3071810"/>
            <a:ext cx="19928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книжный фестиваль </a:t>
            </a:r>
          </a:p>
          <a:p>
            <a:r>
              <a:rPr lang="ru-RU" sz="1600" dirty="0" smtClean="0"/>
              <a:t>«</a:t>
            </a:r>
            <a:r>
              <a:rPr lang="ru-RU" sz="1600" dirty="0" err="1" smtClean="0"/>
              <a:t>Кітап</a:t>
            </a:r>
            <a:r>
              <a:rPr lang="en-US" sz="1600" dirty="0" smtClean="0"/>
              <a:t>Time - 2023»</a:t>
            </a:r>
            <a:endParaRPr lang="ru-RU" sz="16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786314" y="300037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 smtClean="0"/>
              <a:t>Праздник книги </a:t>
            </a:r>
          </a:p>
          <a:p>
            <a:pPr algn="ctr"/>
            <a:r>
              <a:rPr lang="ru-RU" sz="1600" dirty="0" smtClean="0"/>
              <a:t>«В гостях у Королевы Книг» </a:t>
            </a:r>
            <a:endParaRPr lang="ru-RU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1\Desktop\Фоны\1616539711_49-p-fon-dlya-prezentatsii-strogii-5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" name="Рисунок 13" descr="C:\Users\1\Downloads\'Шығармашылықтың біріктіруші күші' кездесуі- 2 ООК Библиостудиясындағы 'Шабыт' клубында Гоголь атындағы ОӘҒК 'Шеберлер клубы' қонақтаВстреча «Объединяющая сила творчества»- «Клуб Мастеров» ОУНБ им. Н.В.Гоголя в гостях .jpg"/>
          <p:cNvPicPr/>
          <p:nvPr/>
        </p:nvPicPr>
        <p:blipFill>
          <a:blip r:embed="rId3"/>
          <a:srcRect t="18357" b="9331"/>
          <a:stretch>
            <a:fillRect/>
          </a:stretch>
        </p:blipFill>
        <p:spPr bwMode="auto">
          <a:xfrm>
            <a:off x="714348" y="428604"/>
            <a:ext cx="307183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5" name="Прямоугольник 14"/>
          <p:cNvSpPr/>
          <p:nvPr/>
        </p:nvSpPr>
        <p:spPr>
          <a:xfrm>
            <a:off x="214282" y="2714620"/>
            <a:ext cx="40005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Встреча «Объединяющая сила творчества»: «Клуб Мастеров» ОУНБ им. Н.В.Гоголя в гостях у клуба "Вдохновение"</a:t>
            </a:r>
            <a:endParaRPr lang="ru-RU" sz="1600" dirty="0"/>
          </a:p>
        </p:txBody>
      </p:sp>
      <p:pic>
        <p:nvPicPr>
          <p:cNvPr id="16" name="Рисунок 15" descr="C:\Users\1\Downloads\347751162_1422427085184594_5249721767277066258_n (1).jpg"/>
          <p:cNvPicPr/>
          <p:nvPr/>
        </p:nvPicPr>
        <p:blipFill>
          <a:blip r:embed="rId4"/>
          <a:srcRect b="21394"/>
          <a:stretch>
            <a:fillRect/>
          </a:stretch>
        </p:blipFill>
        <p:spPr bwMode="auto">
          <a:xfrm>
            <a:off x="4714876" y="428604"/>
            <a:ext cx="357190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7" name="Прямоугольник 16"/>
          <p:cNvSpPr/>
          <p:nvPr/>
        </p:nvSpPr>
        <p:spPr>
          <a:xfrm>
            <a:off x="4357686" y="278605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 smtClean="0"/>
              <a:t>музыкально-поэтический вечер</a:t>
            </a:r>
          </a:p>
          <a:p>
            <a:pPr algn="ctr"/>
            <a:r>
              <a:rPr lang="ru-RU" sz="1600" dirty="0" smtClean="0"/>
              <a:t>«Строки , опаленные войною"</a:t>
            </a:r>
            <a:endParaRPr lang="ru-RU" sz="1600" dirty="0"/>
          </a:p>
        </p:txBody>
      </p:sp>
      <p:pic>
        <p:nvPicPr>
          <p:cNvPr id="18" name="Рисунок 17" descr="C:\Users\1\AppData\Local\Packages\Microsoft.Windows.Photos_8wekyb3d8bbwe\TempState\ShareServiceTempFolder\354213493_1013784580058904_2268068361722136439_n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3571876"/>
            <a:ext cx="2786082" cy="2752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9" name="Прямоугольник 18"/>
          <p:cNvSpPr/>
          <p:nvPr/>
        </p:nvSpPr>
        <p:spPr>
          <a:xfrm>
            <a:off x="214282" y="6273225"/>
            <a:ext cx="38576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600" dirty="0" smtClean="0"/>
              <a:t>в</a:t>
            </a:r>
            <a:r>
              <a:rPr lang="ru-RU" sz="1600" dirty="0" err="1" smtClean="0"/>
              <a:t>стреча-практикум</a:t>
            </a:r>
            <a:r>
              <a:rPr lang="ru-RU" sz="1600" dirty="0" smtClean="0"/>
              <a:t> «Нарисуй свое </a:t>
            </a:r>
          </a:p>
          <a:p>
            <a:pPr algn="ctr"/>
            <a:r>
              <a:rPr lang="ru-RU" sz="1600" dirty="0" smtClean="0"/>
              <a:t>здоровье», по </a:t>
            </a:r>
            <a:r>
              <a:rPr lang="ru-RU" sz="1600" dirty="0" err="1" smtClean="0"/>
              <a:t>нейрографике</a:t>
            </a:r>
            <a:endParaRPr lang="ru-RU" sz="1600" dirty="0"/>
          </a:p>
        </p:txBody>
      </p:sp>
      <p:pic>
        <p:nvPicPr>
          <p:cNvPr id="20" name="Рисунок 19" descr="C:\Users\1\Downloads\403953729_2468616480010007_2544094552479760771_n (1)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9124" y="3429000"/>
            <a:ext cx="407196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21" name="Прямоугольник 20"/>
          <p:cNvSpPr/>
          <p:nvPr/>
        </p:nvSpPr>
        <p:spPr>
          <a:xfrm>
            <a:off x="5357818" y="5857892"/>
            <a:ext cx="22826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«Библионочь-2023г.»</a:t>
            </a: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538</Words>
  <Application>Microsoft Office PowerPoint</Application>
  <PresentationFormat>Экран (4:3)</PresentationFormat>
  <Paragraphs>128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57</cp:revision>
  <dcterms:created xsi:type="dcterms:W3CDTF">2023-10-09T06:11:31Z</dcterms:created>
  <dcterms:modified xsi:type="dcterms:W3CDTF">2023-12-19T10:50:27Z</dcterms:modified>
</cp:coreProperties>
</file>