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0" r:id="rId2"/>
    <p:sldId id="309" r:id="rId3"/>
    <p:sldId id="259" r:id="rId4"/>
    <p:sldId id="312" r:id="rId5"/>
    <p:sldId id="313" r:id="rId6"/>
    <p:sldId id="314" r:id="rId7"/>
    <p:sldId id="315" r:id="rId8"/>
    <p:sldId id="316" r:id="rId9"/>
    <p:sldId id="317" r:id="rId10"/>
    <p:sldId id="320" r:id="rId11"/>
    <p:sldId id="318" r:id="rId12"/>
    <p:sldId id="311" r:id="rId13"/>
    <p:sldId id="298" r:id="rId14"/>
    <p:sldId id="262" r:id="rId15"/>
    <p:sldId id="270" r:id="rId16"/>
    <p:sldId id="279" r:id="rId17"/>
    <p:sldId id="261" r:id="rId18"/>
    <p:sldId id="307" r:id="rId19"/>
    <p:sldId id="319" r:id="rId20"/>
    <p:sldId id="30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91D"/>
    <a:srgbClr val="FCDD20"/>
    <a:srgbClr val="FB9E21"/>
    <a:srgbClr val="FEED12"/>
    <a:srgbClr val="385D8A"/>
    <a:srgbClr val="3A7DCE"/>
    <a:srgbClr val="8EB4E2"/>
    <a:srgbClr val="C7C7C7"/>
    <a:srgbClr val="2C69B2"/>
    <a:srgbClr val="6297D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034" autoAdjust="0"/>
    <p:restoredTop sz="94660"/>
  </p:normalViewPr>
  <p:slideViewPr>
    <p:cSldViewPr>
      <p:cViewPr>
        <p:scale>
          <a:sx n="90" d="100"/>
          <a:sy n="90" d="100"/>
        </p:scale>
        <p:origin x="-2592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Оқырмандар саны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12464</c:v>
                </c:pt>
                <c:pt idx="1">
                  <c:v>12805</c:v>
                </c:pt>
                <c:pt idx="2">
                  <c:v>12835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Кітап беру саны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246014</c:v>
                </c:pt>
                <c:pt idx="1">
                  <c:v>250070</c:v>
                </c:pt>
                <c:pt idx="2">
                  <c:v>247354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Келу саны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122803</c:v>
                </c:pt>
                <c:pt idx="1">
                  <c:v>126240</c:v>
                </c:pt>
                <c:pt idx="2">
                  <c:v>129582</c:v>
                </c:pt>
              </c:numCache>
            </c:numRef>
          </c:val>
        </c:ser>
        <c:axId val="167218560"/>
        <c:axId val="167232640"/>
      </c:barChart>
      <c:catAx>
        <c:axId val="167218560"/>
        <c:scaling>
          <c:orientation val="minMax"/>
        </c:scaling>
        <c:axPos val="b"/>
        <c:tickLblPos val="nextTo"/>
        <c:crossAx val="167232640"/>
        <c:crosses val="autoZero"/>
        <c:auto val="1"/>
        <c:lblAlgn val="ctr"/>
        <c:lblOffset val="100"/>
      </c:catAx>
      <c:valAx>
        <c:axId val="167232640"/>
        <c:scaling>
          <c:orientation val="minMax"/>
        </c:scaling>
        <c:axPos val="l"/>
        <c:majorGridlines/>
        <c:numFmt formatCode="General" sourceLinked="1"/>
        <c:tickLblPos val="nextTo"/>
        <c:crossAx val="16721856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2487158402552649E-2"/>
          <c:y val="0.19423351377952755"/>
          <c:w val="0.66575561841674813"/>
          <c:h val="0.70954872047244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Lbls>
            <c:showPercent val="1"/>
          </c:dLbls>
          <c:cat>
            <c:strRef>
              <c:f>Sheet1!$A$2:$A$6</c:f>
              <c:strCache>
                <c:ptCount val="5"/>
                <c:pt idx="0">
                  <c:v>Құжаттар қоры</c:v>
                </c:pt>
                <c:pt idx="1">
                  <c:v>қазақ тілінде</c:v>
                </c:pt>
                <c:pt idx="2">
                  <c:v>кітап қоры</c:v>
                </c:pt>
                <c:pt idx="3">
                  <c:v>мерзімді басылымдар</c:v>
                </c:pt>
                <c:pt idx="4">
                  <c:v>CD, DVD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122368</c:v>
                </c:pt>
                <c:pt idx="1">
                  <c:v>22504</c:v>
                </c:pt>
                <c:pt idx="2" formatCode="#,##0">
                  <c:v>120397</c:v>
                </c:pt>
                <c:pt idx="3">
                  <c:v>1889</c:v>
                </c:pt>
                <c:pt idx="4">
                  <c:v>82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73887833842970241"/>
          <c:y val="0.16845792322834638"/>
          <c:w val="0.24136871340390476"/>
          <c:h val="0.72672490157480774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экземпляров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2411</c:v>
                </c:pt>
                <c:pt idx="1">
                  <c:v>1910</c:v>
                </c:pt>
                <c:pt idx="2">
                  <c:v>1570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 на каз.языке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1242</c:v>
                </c:pt>
                <c:pt idx="1">
                  <c:v>1057</c:v>
                </c:pt>
                <c:pt idx="2">
                  <c:v>716</c:v>
                </c:pt>
              </c:numCache>
            </c:numRef>
          </c:val>
        </c:ser>
        <c:axId val="165629312"/>
        <c:axId val="165639296"/>
      </c:barChart>
      <c:catAx>
        <c:axId val="165629312"/>
        <c:scaling>
          <c:orientation val="minMax"/>
        </c:scaling>
        <c:axPos val="b"/>
        <c:tickLblPos val="nextTo"/>
        <c:crossAx val="165639296"/>
        <c:crosses val="autoZero"/>
        <c:auto val="1"/>
        <c:lblAlgn val="ctr"/>
        <c:lblOffset val="100"/>
      </c:catAx>
      <c:valAx>
        <c:axId val="165639296"/>
        <c:scaling>
          <c:orientation val="minMax"/>
        </c:scaling>
        <c:axPos val="l"/>
        <c:majorGridlines/>
        <c:numFmt formatCode="General" sourceLinked="1"/>
        <c:tickLblPos val="nextTo"/>
        <c:crossAx val="16562931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бюджеттік қаржыландыру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5304.8</c:v>
                </c:pt>
                <c:pt idx="1">
                  <c:v>3814.2</c:v>
                </c:pt>
                <c:pt idx="2">
                  <c:v>5065.3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оның ішінде кітаптар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3819.9</c:v>
                </c:pt>
                <c:pt idx="1">
                  <c:v>3015</c:v>
                </c:pt>
                <c:pt idx="2">
                  <c:v>3249.2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оның ішінде мерзімді басылымдар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1484.9</c:v>
                </c:pt>
                <c:pt idx="1">
                  <c:v>799.3</c:v>
                </c:pt>
                <c:pt idx="2">
                  <c:v>799.3</c:v>
                </c:pt>
              </c:numCache>
            </c:numRef>
          </c:val>
        </c:ser>
        <c:shape val="cylinder"/>
        <c:axId val="167385728"/>
        <c:axId val="167391616"/>
        <c:axId val="0"/>
      </c:bar3DChart>
      <c:catAx>
        <c:axId val="167385728"/>
        <c:scaling>
          <c:orientation val="minMax"/>
        </c:scaling>
        <c:axPos val="b"/>
        <c:tickLblPos val="nextTo"/>
        <c:crossAx val="167391616"/>
        <c:crosses val="autoZero"/>
        <c:auto val="1"/>
        <c:lblAlgn val="ctr"/>
        <c:lblOffset val="100"/>
      </c:catAx>
      <c:valAx>
        <c:axId val="167391616"/>
        <c:scaling>
          <c:orientation val="minMax"/>
        </c:scaling>
        <c:axPos val="l"/>
        <c:majorGridlines/>
        <c:numFmt formatCode="0%" sourceLinked="1"/>
        <c:tickLblPos val="nextTo"/>
        <c:crossAx val="167385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197550612974832"/>
          <c:y val="0.29688185774862513"/>
          <c:w val="0.31882915593072952"/>
          <c:h val="0.40623628450275334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барлық цифрландырылған құжаттар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328</c:v>
                </c:pt>
                <c:pt idx="1">
                  <c:v>339</c:v>
                </c:pt>
                <c:pt idx="2">
                  <c:v>370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ондағы беттер саны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679</c:v>
                </c:pt>
                <c:pt idx="1">
                  <c:v>663</c:v>
                </c:pt>
                <c:pt idx="2">
                  <c:v>1250</c:v>
                </c:pt>
              </c:numCache>
            </c:numRef>
          </c:val>
        </c:ser>
        <c:shape val="cone"/>
        <c:axId val="172087168"/>
        <c:axId val="172088704"/>
        <c:axId val="0"/>
      </c:bar3DChart>
      <c:catAx>
        <c:axId val="172087168"/>
        <c:scaling>
          <c:orientation val="minMax"/>
        </c:scaling>
        <c:axPos val="b"/>
        <c:tickLblPos val="nextTo"/>
        <c:crossAx val="172088704"/>
        <c:crosses val="autoZero"/>
        <c:auto val="1"/>
        <c:lblAlgn val="ctr"/>
        <c:lblOffset val="100"/>
      </c:catAx>
      <c:valAx>
        <c:axId val="172088704"/>
        <c:scaling>
          <c:orientation val="minMax"/>
        </c:scaling>
        <c:axPos val="l"/>
        <c:majorGridlines/>
        <c:numFmt formatCode="General" sourceLinked="1"/>
        <c:tickLblPos val="nextTo"/>
        <c:crossAx val="17208716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kk-KZ"/>
              <a:t>Жазылушылар саны</a:t>
            </a:r>
            <a:endParaRPr lang="ru-RU"/>
          </a:p>
        </c:rich>
      </c:tx>
      <c:layout/>
    </c:title>
    <c:view3D>
      <c:perspective val="30"/>
    </c:view3D>
    <c:plotArea>
      <c:layout>
        <c:manualLayout>
          <c:layoutTarget val="inner"/>
          <c:xMode val="edge"/>
          <c:yMode val="edge"/>
          <c:x val="2.3374243557944804E-2"/>
          <c:y val="0.13926518646775182"/>
          <c:w val="0.95842519891250799"/>
          <c:h val="0.7386634753781186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жазылушылар саны</c:v>
                </c:pt>
              </c:strCache>
            </c:strRef>
          </c:tx>
          <c:dLbls>
            <c:dLbl>
              <c:idx val="0"/>
              <c:layout>
                <c:manualLayout>
                  <c:x val="1.6382253062873223E-2"/>
                  <c:y val="-0.24745134569577687"/>
                </c:manualLayout>
              </c:layout>
              <c:showVal val="1"/>
            </c:dLbl>
            <c:dLbl>
              <c:idx val="1"/>
              <c:layout>
                <c:manualLayout>
                  <c:x val="1.1701609330623763E-2"/>
                  <c:y val="-0.3275091340091158"/>
                </c:manualLayout>
              </c:layout>
              <c:showVal val="1"/>
            </c:dLbl>
            <c:dLbl>
              <c:idx val="2"/>
              <c:layout>
                <c:manualLayout>
                  <c:x val="9.3612874644990705E-3"/>
                  <c:y val="-0.35662105703214836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2022ж.</c:v>
                </c:pt>
                <c:pt idx="1">
                  <c:v>2023 ж.</c:v>
                </c:pt>
                <c:pt idx="2">
                  <c:v>2024 ж.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15199</c:v>
                </c:pt>
                <c:pt idx="1">
                  <c:v>17866</c:v>
                </c:pt>
                <c:pt idx="2">
                  <c:v>19540</c:v>
                </c:pt>
              </c:numCache>
            </c:numRef>
          </c:val>
        </c:ser>
        <c:shape val="cylinder"/>
        <c:axId val="177538560"/>
        <c:axId val="177540096"/>
        <c:axId val="0"/>
      </c:bar3DChart>
      <c:catAx>
        <c:axId val="177538560"/>
        <c:scaling>
          <c:orientation val="minMax"/>
        </c:scaling>
        <c:axPos val="b"/>
        <c:numFmt formatCode="@" sourceLinked="1"/>
        <c:tickLblPos val="nextTo"/>
        <c:crossAx val="177540096"/>
        <c:crosses val="autoZero"/>
        <c:auto val="1"/>
        <c:lblAlgn val="ctr"/>
        <c:lblOffset val="100"/>
      </c:catAx>
      <c:valAx>
        <c:axId val="1775400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75385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Обьем сайта</c:v>
                </c:pt>
              </c:strCache>
            </c:strRef>
          </c:tx>
          <c:dLbls>
            <c:dLbl>
              <c:idx val="0"/>
              <c:layout>
                <c:manualLayout>
                  <c:x val="3.5475050941743427E-2"/>
                  <c:y val="-0.34388060775977586"/>
                </c:manualLayout>
              </c:layout>
              <c:tx>
                <c:rich>
                  <a:bodyPr/>
                  <a:lstStyle/>
                  <a:p>
                    <a:r>
                      <a:rPr lang="kk-KZ" b="1" baseline="0" dirty="0" smtClean="0"/>
                      <a:t>6</a:t>
                    </a:r>
                    <a:r>
                      <a:rPr lang="en-US" b="1" baseline="0" dirty="0" err="1" smtClean="0"/>
                      <a:t>Gb</a:t>
                    </a:r>
                    <a:r>
                      <a:rPr lang="en-US" b="1" baseline="0" dirty="0" smtClean="0"/>
                      <a:t> </a:t>
                    </a:r>
                    <a:r>
                      <a:rPr lang="kk-KZ" b="1" baseline="0" dirty="0" smtClean="0"/>
                      <a:t>28</a:t>
                    </a:r>
                    <a:r>
                      <a:rPr lang="en-US" b="1" dirty="0" smtClean="0"/>
                      <a:t>Mb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1542898159351102E-2"/>
                  <c:y val="-0.40059837101502604"/>
                </c:manualLayout>
              </c:layout>
              <c:tx>
                <c:rich>
                  <a:bodyPr/>
                  <a:lstStyle/>
                  <a:p>
                    <a:r>
                      <a:rPr lang="kk-KZ" b="1" dirty="0" smtClean="0"/>
                      <a:t>6</a:t>
                    </a:r>
                    <a:r>
                      <a:rPr lang="en-US" b="1" dirty="0" err="1" smtClean="0"/>
                      <a:t>Gb</a:t>
                    </a:r>
                    <a:r>
                      <a:rPr lang="en-US" b="1" dirty="0" smtClean="0"/>
                      <a:t> </a:t>
                    </a:r>
                    <a:r>
                      <a:rPr lang="kk-KZ" b="1" dirty="0" smtClean="0"/>
                      <a:t>33</a:t>
                    </a:r>
                    <a:r>
                      <a:rPr lang="en-US" b="1" dirty="0" smtClean="0"/>
                      <a:t>Mb</a:t>
                    </a:r>
                    <a:endParaRPr lang="en-US" b="1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2.4999991567332652E-2"/>
                  <c:y val="-0.3997569820783657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6</a:t>
                    </a:r>
                    <a:r>
                      <a:rPr lang="en-US" b="1" baseline="0" dirty="0" smtClean="0"/>
                      <a:t>Gb </a:t>
                    </a:r>
                    <a:r>
                      <a:rPr lang="kk-KZ" b="1" baseline="0" dirty="0" smtClean="0"/>
                      <a:t>77 </a:t>
                    </a:r>
                    <a:r>
                      <a:rPr lang="en-US" b="1" dirty="0" smtClean="0"/>
                      <a:t>Mb</a:t>
                    </a:r>
                    <a:endParaRPr lang="en-US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ж.</c:v>
                </c:pt>
                <c:pt idx="1">
                  <c:v>2023 ж.</c:v>
                </c:pt>
                <c:pt idx="2">
                  <c:v>2024 ж.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6282</c:v>
                </c:pt>
                <c:pt idx="1">
                  <c:v>6330</c:v>
                </c:pt>
                <c:pt idx="2">
                  <c:v>6770</c:v>
                </c:pt>
              </c:numCache>
            </c:numRef>
          </c:val>
        </c:ser>
        <c:shape val="cylinder"/>
        <c:axId val="170728064"/>
        <c:axId val="170746240"/>
        <c:axId val="0"/>
      </c:bar3DChart>
      <c:catAx>
        <c:axId val="1707280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70746240"/>
        <c:crosses val="autoZero"/>
        <c:auto val="1"/>
        <c:lblAlgn val="ctr"/>
        <c:lblOffset val="100"/>
      </c:catAx>
      <c:valAx>
        <c:axId val="170746240"/>
        <c:scaling>
          <c:orientation val="minMax"/>
        </c:scaling>
        <c:delete val="1"/>
        <c:axPos val="l"/>
        <c:majorGridlines/>
        <c:numFmt formatCode="General" sourceLinked="1"/>
        <c:tickLblPos val="nextTo"/>
        <c:crossAx val="1707280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Келушілер саны</c:v>
                </c:pt>
              </c:strCache>
            </c:strRef>
          </c:tx>
          <c:dLbls>
            <c:dLbl>
              <c:idx val="0"/>
              <c:layout>
                <c:manualLayout>
                  <c:x val="-2.735023592270441E-2"/>
                  <c:y val="-3.1188865525890999E-3"/>
                </c:manualLayout>
              </c:layout>
              <c:showVal val="1"/>
            </c:dLbl>
            <c:dLbl>
              <c:idx val="1"/>
              <c:layout>
                <c:manualLayout>
                  <c:x val="-1.8233490615136266E-2"/>
                  <c:y val="-1.2475546210356373E-2"/>
                </c:manualLayout>
              </c:layout>
              <c:showVal val="1"/>
            </c:dLbl>
            <c:dLbl>
              <c:idx val="2"/>
              <c:layout>
                <c:manualLayout>
                  <c:x val="-1.1395931634460173E-2"/>
                  <c:y val="-9.3566596577672745E-3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9683</c:v>
                </c:pt>
                <c:pt idx="1">
                  <c:v>5761</c:v>
                </c:pt>
                <c:pt idx="2">
                  <c:v>6312</c:v>
                </c:pt>
              </c:numCache>
            </c:numRef>
          </c:val>
          <c:bubble3D val="1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Кіріп-шығу саны</c:v>
                </c:pt>
              </c:strCache>
            </c:strRef>
          </c:tx>
          <c:dLbls>
            <c:dLbl>
              <c:idx val="0"/>
              <c:layout>
                <c:manualLayout>
                  <c:x val="-3.4187794903380447E-2"/>
                  <c:y val="-3.1188865525890983E-2"/>
                </c:manualLayout>
              </c:layout>
              <c:showVal val="1"/>
            </c:dLbl>
            <c:dLbl>
              <c:idx val="1"/>
              <c:layout>
                <c:manualLayout>
                  <c:x val="-1.5954304288244209E-2"/>
                  <c:y val="-2.4951092420712799E-2"/>
                </c:manualLayout>
              </c:layout>
              <c:showVal val="1"/>
            </c:dLbl>
            <c:dLbl>
              <c:idx val="2"/>
              <c:layout>
                <c:manualLayout>
                  <c:x val="-2.279186326892035E-2"/>
                  <c:y val="-3.7426638631069174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12722</c:v>
                </c:pt>
                <c:pt idx="1">
                  <c:v>8057</c:v>
                </c:pt>
                <c:pt idx="2">
                  <c:v>8825</c:v>
                </c:pt>
              </c:numCache>
            </c:numRef>
          </c:val>
          <c:bubble3D val="1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Қаралымдар саны</c:v>
                </c:pt>
              </c:strCache>
            </c:strRef>
          </c:tx>
          <c:dLbls>
            <c:dLbl>
              <c:idx val="1"/>
              <c:layout>
                <c:manualLayout>
                  <c:x val="1.1395931634460173E-2"/>
                  <c:y val="-1.5594432762945467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2022 жыл</c:v>
                </c:pt>
                <c:pt idx="1">
                  <c:v>2023 жыл</c:v>
                </c:pt>
                <c:pt idx="2">
                  <c:v>2024 жыл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22621</c:v>
                </c:pt>
                <c:pt idx="1">
                  <c:v>18367</c:v>
                </c:pt>
                <c:pt idx="2">
                  <c:v>17507</c:v>
                </c:pt>
              </c:numCache>
            </c:numRef>
          </c:val>
          <c:bubble3D val="1"/>
        </c:ser>
        <c:dLbls>
          <c:showVal val="1"/>
        </c:dLbls>
        <c:gapWidth val="75"/>
        <c:shape val="box"/>
        <c:axId val="179448832"/>
        <c:axId val="179471104"/>
        <c:axId val="0"/>
      </c:bar3DChart>
      <c:catAx>
        <c:axId val="179448832"/>
        <c:scaling>
          <c:orientation val="minMax"/>
        </c:scaling>
        <c:axPos val="b"/>
        <c:numFmt formatCode="General" sourceLinked="1"/>
        <c:majorTickMark val="none"/>
        <c:tickLblPos val="nextTo"/>
        <c:crossAx val="179471104"/>
        <c:crosses val="autoZero"/>
        <c:auto val="1"/>
        <c:lblAlgn val="ctr"/>
        <c:lblOffset val="100"/>
      </c:catAx>
      <c:valAx>
        <c:axId val="179471104"/>
        <c:scaling>
          <c:orientation val="minMax"/>
        </c:scaling>
        <c:axPos val="l"/>
        <c:numFmt formatCode="General" sourceLinked="1"/>
        <c:majorTickMark val="none"/>
        <c:tickLblPos val="none"/>
        <c:crossAx val="179448832"/>
        <c:crosses val="autoZero"/>
        <c:crossBetween val="between"/>
      </c:valAx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view3D>
      <c:rAngAx val="1"/>
    </c:view3D>
    <c:plotArea>
      <c:layout>
        <c:manualLayout>
          <c:layoutTarget val="inner"/>
          <c:xMode val="edge"/>
          <c:yMode val="edge"/>
          <c:x val="6.9204043816859157E-2"/>
          <c:y val="3.8040435594302174E-2"/>
          <c:w val="0.62421076790251051"/>
          <c:h val="0.64549200415640162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Мақалалар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2022ж.</c:v>
                </c:pt>
                <c:pt idx="1">
                  <c:v>2023 ж.</c:v>
                </c:pt>
                <c:pt idx="2">
                  <c:v>2024 ж.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</c:v>
                </c:pt>
                <c:pt idx="1">
                  <c:v>32</c:v>
                </c:pt>
                <c:pt idx="2">
                  <c:v>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оның ішінде қаз. тілінде</c:v>
                </c:pt>
              </c:strCache>
            </c:strRef>
          </c:tx>
          <c:dLbls>
            <c:dLbl>
              <c:idx val="0"/>
              <c:layout>
                <c:manualLayout>
                  <c:x val="2.7134925747519269E-2"/>
                  <c:y val="-1.0582157538051327E-2"/>
                </c:manualLayout>
              </c:layout>
              <c:showVal val="1"/>
            </c:dLbl>
            <c:dLbl>
              <c:idx val="1"/>
              <c:layout>
                <c:manualLayout>
                  <c:x val="2.7134925747519269E-2"/>
                  <c:y val="-3.527385846017134E-3"/>
                </c:manualLayout>
              </c:layout>
              <c:showVal val="1"/>
            </c:dLbl>
            <c:dLbl>
              <c:idx val="2"/>
              <c:layout>
                <c:manualLayout>
                  <c:x val="3.8441144808985445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2022ж.</c:v>
                </c:pt>
                <c:pt idx="1">
                  <c:v>2023 ж.</c:v>
                </c:pt>
                <c:pt idx="2">
                  <c:v>2024 ж.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</c:ser>
        <c:shape val="box"/>
        <c:axId val="189924480"/>
        <c:axId val="189926016"/>
        <c:axId val="184884288"/>
      </c:bar3DChart>
      <c:catAx>
        <c:axId val="189924480"/>
        <c:scaling>
          <c:orientation val="minMax"/>
        </c:scaling>
        <c:axPos val="b"/>
        <c:numFmt formatCode="@" sourceLinked="1"/>
        <c:tickLblPos val="nextTo"/>
        <c:crossAx val="189926016"/>
        <c:crosses val="autoZero"/>
        <c:auto val="1"/>
        <c:lblAlgn val="ctr"/>
        <c:lblOffset val="100"/>
      </c:catAx>
      <c:valAx>
        <c:axId val="1899260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9924480"/>
        <c:crosses val="autoZero"/>
        <c:crossBetween val="between"/>
      </c:valAx>
      <c:serAx>
        <c:axId val="184884288"/>
        <c:scaling>
          <c:orientation val="minMax"/>
        </c:scaling>
        <c:delete val="1"/>
        <c:axPos val="b"/>
        <c:tickLblPos val="none"/>
        <c:crossAx val="189926016"/>
        <c:crosses val="autoZero"/>
      </c:serAx>
    </c:plotArea>
    <c:legend>
      <c:legendPos val="r"/>
      <c:layout>
        <c:manualLayout>
          <c:xMode val="edge"/>
          <c:yMode val="edge"/>
          <c:x val="0.69782296168778868"/>
          <c:y val="0.44326716131235083"/>
          <c:w val="0.29301767081916685"/>
          <c:h val="0.3492845239417857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C9942-116C-40CF-8A3B-056CD2837B1B}">
      <dsp:nvSpPr>
        <dsp:cNvPr id="0" name=""/>
        <dsp:cNvSpPr/>
      </dsp:nvSpPr>
      <dsp:spPr>
        <a:xfrm>
          <a:off x="3628" y="263414"/>
          <a:ext cx="2111926" cy="844770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Step 1</a:t>
          </a:r>
          <a:endParaRPr lang="en-US" sz="33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26013" y="263414"/>
        <a:ext cx="1267156" cy="844770"/>
      </dsp:txXfrm>
    </dsp:sp>
    <dsp:sp modelId="{A8BC982F-EE18-46A6-88BC-D5AA38B79CCD}">
      <dsp:nvSpPr>
        <dsp:cNvPr id="0" name=""/>
        <dsp:cNvSpPr/>
      </dsp:nvSpPr>
      <dsp:spPr>
        <a:xfrm>
          <a:off x="1904362" y="263414"/>
          <a:ext cx="2111926" cy="844770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Step 2</a:t>
          </a:r>
          <a:endParaRPr lang="en-US" sz="33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326747" y="263414"/>
        <a:ext cx="1267156" cy="844770"/>
      </dsp:txXfrm>
    </dsp:sp>
    <dsp:sp modelId="{BED79BD0-53F0-4A81-9EFC-06B1FF127DC6}">
      <dsp:nvSpPr>
        <dsp:cNvPr id="0" name=""/>
        <dsp:cNvSpPr/>
      </dsp:nvSpPr>
      <dsp:spPr>
        <a:xfrm>
          <a:off x="3805096" y="263414"/>
          <a:ext cx="2111926" cy="84477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 3</a:t>
          </a:r>
          <a:endParaRPr lang="en-US" sz="3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481" y="263414"/>
        <a:ext cx="1267156" cy="844770"/>
      </dsp:txXfrm>
    </dsp:sp>
    <dsp:sp modelId="{CDC0A61C-B175-4043-972C-7F2A2447DB4C}">
      <dsp:nvSpPr>
        <dsp:cNvPr id="0" name=""/>
        <dsp:cNvSpPr/>
      </dsp:nvSpPr>
      <dsp:spPr>
        <a:xfrm>
          <a:off x="5705830" y="263414"/>
          <a:ext cx="2111926" cy="844770"/>
        </a:xfrm>
        <a:prstGeom prst="chevron">
          <a:avLst/>
        </a:prstGeom>
        <a:solidFill>
          <a:srgbClr val="FFB91D"/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Step 4</a:t>
          </a:r>
          <a:endParaRPr lang="en-US" sz="33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6128215" y="263414"/>
        <a:ext cx="1267156" cy="8447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353F7-7C54-43B8-8031-4ED30EA32EF2}">
      <dsp:nvSpPr>
        <dsp:cNvPr id="0" name=""/>
        <dsp:cNvSpPr/>
      </dsp:nvSpPr>
      <dsp:spPr>
        <a:xfrm>
          <a:off x="2214" y="1408402"/>
          <a:ext cx="2221464" cy="2221464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2255" tIns="45720" rIns="122255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Text</a:t>
          </a:r>
          <a:endParaRPr lang="en-US" sz="3600" kern="1200" dirty="0"/>
        </a:p>
      </dsp:txBody>
      <dsp:txXfrm>
        <a:off x="327540" y="1733728"/>
        <a:ext cx="1570812" cy="1570812"/>
      </dsp:txXfrm>
    </dsp:sp>
    <dsp:sp modelId="{56400439-CF18-47BE-B7BE-E0B83A1AB43A}">
      <dsp:nvSpPr>
        <dsp:cNvPr id="0" name=""/>
        <dsp:cNvSpPr/>
      </dsp:nvSpPr>
      <dsp:spPr>
        <a:xfrm>
          <a:off x="1779385" y="1408402"/>
          <a:ext cx="2221464" cy="2221464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685"/>
            <a:alpha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2255" tIns="50800" rIns="122255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Text</a:t>
          </a:r>
          <a:endParaRPr lang="en-US" sz="4000" kern="1200" dirty="0"/>
        </a:p>
      </dsp:txBody>
      <dsp:txXfrm>
        <a:off x="2104711" y="1733728"/>
        <a:ext cx="1570812" cy="1570812"/>
      </dsp:txXfrm>
    </dsp:sp>
    <dsp:sp modelId="{A43B6FCE-AB87-467A-BDAE-B50A039B8203}">
      <dsp:nvSpPr>
        <dsp:cNvPr id="0" name=""/>
        <dsp:cNvSpPr/>
      </dsp:nvSpPr>
      <dsp:spPr>
        <a:xfrm>
          <a:off x="3556556" y="1408402"/>
          <a:ext cx="2221464" cy="2221464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1370"/>
            <a:alphaOff val="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2255" tIns="45720" rIns="122255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Text</a:t>
          </a:r>
          <a:endParaRPr lang="en-US" sz="3600" kern="1200" dirty="0"/>
        </a:p>
      </dsp:txBody>
      <dsp:txXfrm>
        <a:off x="3881882" y="1733728"/>
        <a:ext cx="1570812" cy="1570812"/>
      </dsp:txXfrm>
    </dsp:sp>
    <dsp:sp modelId="{2D80521E-159F-4EC5-AFF1-2B12B7EA840F}">
      <dsp:nvSpPr>
        <dsp:cNvPr id="0" name=""/>
        <dsp:cNvSpPr/>
      </dsp:nvSpPr>
      <dsp:spPr>
        <a:xfrm>
          <a:off x="5333727" y="1408402"/>
          <a:ext cx="2221464" cy="2221464"/>
        </a:xfrm>
        <a:prstGeom prst="ellipse">
          <a:avLst/>
        </a:prstGeom>
        <a:solidFill>
          <a:srgbClr val="FB9E21">
            <a:alpha val="8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2255" tIns="68580" rIns="122255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chemeClr val="bg1"/>
              </a:solidFill>
            </a:rPr>
            <a:t>Text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5659053" y="1733728"/>
        <a:ext cx="1570812" cy="1570812"/>
      </dsp:txXfrm>
    </dsp:sp>
  </dsp:spTree>
</dsp:drawing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0.18966</cdr:x>
      <cdr:y>0.58462</cdr:y>
    </cdr:from>
    <cdr:to>
      <cdr:x>0.28706</cdr:x>
      <cdr:y>0.65493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1636" y="2714644"/>
          <a:ext cx="807135" cy="326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>
              <a:solidFill>
                <a:schemeClr val="bg1"/>
              </a:solidFill>
            </a:rPr>
            <a:t>5 304,8</a:t>
          </a:r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0.35345</cdr:x>
      <cdr:y>0.58462</cdr:y>
    </cdr:from>
    <cdr:to>
      <cdr:x>0.45085</cdr:x>
      <cdr:y>0.65493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28958" y="2714644"/>
          <a:ext cx="807135" cy="326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>
              <a:solidFill>
                <a:schemeClr val="bg1"/>
              </a:solidFill>
            </a:rPr>
            <a:t>3 814,2</a:t>
          </a:r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0.52586</cdr:x>
      <cdr:y>0.58462</cdr:y>
    </cdr:from>
    <cdr:to>
      <cdr:x>0.61352</cdr:x>
      <cdr:y>0.63736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357718" y="2714644"/>
          <a:ext cx="726421" cy="244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>
              <a:solidFill>
                <a:schemeClr val="bg1"/>
              </a:solidFill>
            </a:rPr>
            <a:t>5 065,3</a:t>
          </a:r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0.18103</cdr:x>
      <cdr:y>0.30769</cdr:y>
    </cdr:from>
    <cdr:to>
      <cdr:x>0.27843</cdr:x>
      <cdr:y>0.378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500198" y="1428760"/>
          <a:ext cx="807135" cy="326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>
              <a:solidFill>
                <a:schemeClr val="bg1"/>
              </a:solidFill>
            </a:rPr>
            <a:t>3 819,9</a:t>
          </a:r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0.36207</cdr:x>
      <cdr:y>0.30769</cdr:y>
    </cdr:from>
    <cdr:to>
      <cdr:x>0.45947</cdr:x>
      <cdr:y>0.39558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00396" y="1428760"/>
          <a:ext cx="807135" cy="408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>
              <a:solidFill>
                <a:schemeClr val="bg1"/>
              </a:solidFill>
            </a:rPr>
            <a:t>3 015,0</a:t>
          </a:r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0.52586</cdr:x>
      <cdr:y>0.30769</cdr:y>
    </cdr:from>
    <cdr:to>
      <cdr:x>0.61352</cdr:x>
      <cdr:y>0.36042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357718" y="1428760"/>
          <a:ext cx="726421" cy="244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>
              <a:solidFill>
                <a:schemeClr val="bg1"/>
              </a:solidFill>
            </a:rPr>
            <a:t>3 249,2</a:t>
          </a:r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0.18103</cdr:x>
      <cdr:y>0.13846</cdr:y>
    </cdr:from>
    <cdr:to>
      <cdr:x>0.27843</cdr:x>
      <cdr:y>0.17361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500198" y="642942"/>
          <a:ext cx="807135" cy="163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b="1" dirty="0" smtClean="0">
              <a:solidFill>
                <a:schemeClr val="bg1"/>
              </a:solidFill>
            </a:rPr>
            <a:t>1 484,9</a:t>
          </a:r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0.36207</cdr:x>
      <cdr:y>0.12308</cdr:y>
    </cdr:from>
    <cdr:to>
      <cdr:x>0.43999</cdr:x>
      <cdr:y>0.17581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000396" y="571504"/>
          <a:ext cx="645708" cy="244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>
              <a:solidFill>
                <a:schemeClr val="bg1"/>
              </a:solidFill>
            </a:rPr>
            <a:t>799,3</a:t>
          </a:r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0.52586</cdr:x>
      <cdr:y>0.12308</cdr:y>
    </cdr:from>
    <cdr:to>
      <cdr:x>0.61352</cdr:x>
      <cdr:y>0.17581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357718" y="571504"/>
          <a:ext cx="726421" cy="244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>
              <a:solidFill>
                <a:schemeClr val="bg1"/>
              </a:solidFill>
            </a:rPr>
            <a:t>1 816,1</a:t>
          </a:r>
          <a:endParaRPr lang="ru-RU" sz="1100" b="1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0.19922</cdr:x>
      <cdr:y>0.66797</cdr:y>
    </cdr:from>
    <cdr:to>
      <cdr:x>0.28125</cdr:x>
      <cdr:y>0.72071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4446" y="2714644"/>
          <a:ext cx="500055" cy="214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200" b="1" dirty="0" smtClean="0">
              <a:solidFill>
                <a:schemeClr val="bg1"/>
              </a:solidFill>
            </a:rPr>
            <a:t>328</a:t>
          </a:r>
          <a:endParaRPr lang="ru-RU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0.33985</cdr:x>
      <cdr:y>0.68555</cdr:y>
    </cdr:from>
    <cdr:to>
      <cdr:x>0.44532</cdr:x>
      <cdr:y>0.73829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71702" y="2786082"/>
          <a:ext cx="642942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0.33985</cdr:x>
      <cdr:y>0.66797</cdr:y>
    </cdr:from>
    <cdr:to>
      <cdr:x>0.43361</cdr:x>
      <cdr:y>0.73829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71702" y="2714644"/>
          <a:ext cx="571561" cy="2857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200" b="1" dirty="0" smtClean="0">
              <a:solidFill>
                <a:schemeClr val="bg1"/>
              </a:solidFill>
            </a:rPr>
            <a:t>339</a:t>
          </a:r>
          <a:endParaRPr lang="ru-RU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0.49219</cdr:x>
      <cdr:y>0.66797</cdr:y>
    </cdr:from>
    <cdr:to>
      <cdr:x>0.5625</cdr:x>
      <cdr:y>0.72071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000396" y="2714644"/>
          <a:ext cx="428610" cy="2143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200" b="1" dirty="0" smtClean="0">
              <a:solidFill>
                <a:schemeClr val="bg1"/>
              </a:solidFill>
            </a:rPr>
            <a:t>370</a:t>
          </a:r>
          <a:endParaRPr lang="ru-RU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0.19922</cdr:x>
      <cdr:y>0.5625</cdr:y>
    </cdr:from>
    <cdr:to>
      <cdr:x>0.26953</cdr:x>
      <cdr:y>0.63282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14446" y="2286016"/>
          <a:ext cx="428628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200" b="1" dirty="0" smtClean="0">
              <a:solidFill>
                <a:schemeClr val="accent1">
                  <a:lumMod val="20000"/>
                  <a:lumOff val="80000"/>
                </a:schemeClr>
              </a:solidFill>
            </a:rPr>
            <a:t>679</a:t>
          </a:r>
          <a:endParaRPr lang="ru-RU" sz="1200" b="1" dirty="0">
            <a:solidFill>
              <a:schemeClr val="accent1">
                <a:lumMod val="20000"/>
                <a:lumOff val="8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0.35156</cdr:x>
      <cdr:y>0.5625</cdr:y>
    </cdr:from>
    <cdr:to>
      <cdr:x>0.44532</cdr:x>
      <cdr:y>0.63282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43140" y="2286016"/>
          <a:ext cx="571504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200" b="1" dirty="0" smtClean="0">
              <a:solidFill>
                <a:schemeClr val="accent1">
                  <a:lumMod val="20000"/>
                  <a:lumOff val="80000"/>
                </a:schemeClr>
              </a:solidFill>
            </a:rPr>
            <a:t>663</a:t>
          </a:r>
          <a:endParaRPr lang="ru-RU" sz="1200" b="1" dirty="0">
            <a:solidFill>
              <a:schemeClr val="accent1">
                <a:lumMod val="20000"/>
                <a:lumOff val="8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0.49219</cdr:x>
      <cdr:y>0.54493</cdr:y>
    </cdr:from>
    <cdr:to>
      <cdr:x>0.58594</cdr:x>
      <cdr:y>0.58009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000396" y="2214578"/>
          <a:ext cx="571500" cy="1428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200" b="1" dirty="0" smtClean="0">
              <a:solidFill>
                <a:schemeClr val="accent1">
                  <a:lumMod val="20000"/>
                  <a:lumOff val="80000"/>
                </a:schemeClr>
              </a:solidFill>
            </a:rPr>
            <a:t>1250</a:t>
          </a:r>
          <a:endParaRPr lang="ru-RU" sz="1200" b="1" dirty="0">
            <a:solidFill>
              <a:schemeClr val="accent1">
                <a:lumMod val="20000"/>
                <a:lumOff val="8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62BD3-B73D-42EF-B487-1BE7D9D82002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EB5B0-3740-4A0C-9FB1-2622B7608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135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EB5B0-3740-4A0C-9FB1-2622B7608F9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EB5B0-3740-4A0C-9FB1-2622B7608F9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&#171;&#1046;&#1086;&#1083;&#1076;&#1072;%20&#1086;&#1179;&#1080;&#1090;&#1099;&#1085;%20&#1082;&#1110;&#1090;&#1072;&#1087;&#1090;&#1072;&#1088;&#187;%20&#1072;&#1082;&#1094;&#1080;&#1103;&#1089;&#1099;&#1048;&#1085;&#1074;&#1072;-&#1090;&#1072;&#1082;&#1089;&#1080;&#1076;&#1077;%20&#1078;&#1241;&#1085;&#1077;%20&#1179;&#1072;&#1083;&#1072;%20&#1072;&#1074;&#1090;&#1086;&#1089;&#1090;&#1072;&#1085;&#1094;&#1080;&#1103;&#1089;&#1099;&#1085;&#1076;&#1072;%20&#1082;&#1110;&#1090;&#1072;&#1087;%20&#1086;&#1179;&#1091;&#1171;&#1072;%20&#1072;&#1088;&#1085;&#1072;&#1083;&#1171;&#1072;&#1085;%20QR-&#1082;&#1086;&#1076;&#1090;&#1072;&#1088;%20&#1087;&#1072;&#1081;&#1076;&#1072;%20&#1073;&#1086;&#1083;&#1076;&#1099;.%20%23&#1089;&#1072;&#1088;&#1072;&#1085;&#1100;QR%20&#1082;&#1086;&#1076;&#1090;&#1072;&#1088;%20&#1072;&#1088;&#1179;&#1099;&#1083;&#1099;%20&#1082;&#1110;&#1090;&#1072;&#1087;&#1090;&#1072;&#1088;&#1076;&#1099;%20&#1078;&#1199;&#1082;&#1090;&#1077;&#1081;%20&#1086;&#1090;&#1099;&#1088;&#1099;&#1087;,%20&#1086;&#1179;&#1099;&#1088;&#1084;&#1072;&#1085;&#1076;&#1072;&#1088;%20&#1082;&#1077;&#1088;&#1077;&#1084;&#1077;&#1090;%20&#1082;&#1110;&#1090;&#1072;&#1087;&#1090;&#1072;&#1088;%20&#1241;&#1083;&#1077;&#1084;&#1110;&#1085;&#1077;%20&#1077;&#1085;&#1077;&#1076;&#1110;.%20&#1240;&#1079;&#1110;&#1088;&#1075;&#1077;%20&#1074;&#1080;&#1088;.mp4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0" y="3857628"/>
            <a:ext cx="7143768" cy="630237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 dirty="0" smtClean="0">
                <a:ln w="50800"/>
                <a:solidFill>
                  <a:srgbClr val="324238"/>
                </a:solidFill>
              </a:rPr>
              <a:t>2024 жылғы қызметті талдау</a:t>
            </a: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214282" y="5286388"/>
            <a:ext cx="5857916" cy="512763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“Саран қаласының орталықтандырылған кітапхана жүйесі” КММ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 descr="C:\Documents and Settings\Зав обслуживания\Рабочий стол\imgonline-com-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714356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Зав обслуживания\Рабочий стол\Library-Logo.gif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28604"/>
            <a:ext cx="1284390" cy="92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7110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714348" y="214290"/>
            <a:ext cx="8229600" cy="1143000"/>
          </a:xfrm>
        </p:spPr>
        <p:txBody>
          <a:bodyPr>
            <a:normAutofit/>
          </a:bodyPr>
          <a:lstStyle/>
          <a:p>
            <a:r>
              <a:rPr lang="kk-KZ" sz="2800" b="1" dirty="0" smtClean="0">
                <a:solidFill>
                  <a:schemeClr val="accent1">
                    <a:lumMod val="75000"/>
                  </a:schemeClr>
                </a:solidFill>
              </a:rPr>
              <a:t>Краеведческие пособия, </a:t>
            </a:r>
            <a:br>
              <a:rPr lang="kk-KZ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kk-KZ" sz="2800" b="1" dirty="0" smtClean="0">
                <a:solidFill>
                  <a:schemeClr val="accent1">
                    <a:lumMod val="75000"/>
                  </a:schemeClr>
                </a:solidFill>
              </a:rPr>
              <a:t>посвященные 70-летию города Сарани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50027" t="26211" r="24639" b="9402"/>
          <a:stretch>
            <a:fillRect/>
          </a:stretch>
        </p:blipFill>
        <p:spPr bwMode="auto">
          <a:xfrm>
            <a:off x="714348" y="2071678"/>
            <a:ext cx="239554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olSlant"/>
          </a:sp3d>
        </p:spPr>
      </p:pic>
      <p:pic>
        <p:nvPicPr>
          <p:cNvPr id="4" name="Рисунок 3"/>
          <p:cNvPicPr/>
          <p:nvPr/>
        </p:nvPicPr>
        <p:blipFill>
          <a:blip r:embed="rId3"/>
          <a:srcRect l="50187" t="26781" r="24293" b="8832"/>
          <a:stretch>
            <a:fillRect/>
          </a:stretch>
        </p:blipFill>
        <p:spPr bwMode="auto">
          <a:xfrm>
            <a:off x="3428992" y="2071678"/>
            <a:ext cx="242889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</p:pic>
      <p:pic>
        <p:nvPicPr>
          <p:cNvPr id="5" name="Рисунок 4"/>
          <p:cNvPicPr/>
          <p:nvPr/>
        </p:nvPicPr>
        <p:blipFill>
          <a:blip r:embed="rId4"/>
          <a:srcRect l="6848" t="15924" r="64151" b="10509"/>
          <a:stretch>
            <a:fillRect/>
          </a:stretch>
        </p:blipFill>
        <p:spPr bwMode="auto">
          <a:xfrm>
            <a:off x="6143636" y="2071678"/>
            <a:ext cx="235745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</p:pic>
      <p:sp>
        <p:nvSpPr>
          <p:cNvPr id="6" name="TextBox 5"/>
          <p:cNvSpPr txBox="1"/>
          <p:nvPr/>
        </p:nvSpPr>
        <p:spPr>
          <a:xfrm>
            <a:off x="714348" y="5643578"/>
            <a:ext cx="24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dirty="0" smtClean="0"/>
              <a:t>“Ее именем названа улица”, посвящено </a:t>
            </a:r>
          </a:p>
          <a:p>
            <a:pPr algn="ctr"/>
            <a:r>
              <a:rPr lang="kk-KZ" sz="1600" dirty="0" smtClean="0"/>
              <a:t>Е.П. Зиминой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500430" y="5715016"/>
            <a:ext cx="23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dirty="0" smtClean="0"/>
              <a:t>“Любимый сердцу уголок”, про поселок Актас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429388" y="5786454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 smtClean="0"/>
              <a:t>“Взгляд на любимый город”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214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7422" y="357166"/>
            <a:ext cx="614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Құжаттарды цифрландыру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643174" y="178592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8" descr="Электронные учебники по русскому языку"/>
          <p:cNvPicPr>
            <a:picLocks noChangeAspect="1" noChangeArrowheads="1"/>
          </p:cNvPicPr>
          <p:nvPr/>
        </p:nvPicPr>
        <p:blipFill>
          <a:blip r:embed="rId3" cstate="print"/>
          <a:srcRect l="25714" r="32857" b="1429"/>
          <a:stretch>
            <a:fillRect/>
          </a:stretch>
        </p:blipFill>
        <p:spPr bwMode="auto">
          <a:xfrm>
            <a:off x="214282" y="2143116"/>
            <a:ext cx="2111869" cy="3922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785918" y="214290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Халықаралық акциялар мен конкурстарға қатысу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1\Downloads\2024 жылғы 6 қарашада Ж. Бектұров атындағы Қарағанды облыстық жасөспірімдер кітапханасы ұйымдастырған 'Сүйікті қала –Қарағанды!' атты қаланың 90 жылдығына арналған фото-конкурс болып өтті. Оған ОҚК оқырмандары №17 МЛ о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736"/>
            <a:ext cx="19288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428736"/>
            <a:ext cx="2071702" cy="248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 descr="C:\Users\1\Downloads\2024 жылғы 6 қарашада Ж. Бектұров атындағы Қарағанды облыстық жасөспірімдер кітапханасы ұйымдастырған 'Сүйікті қала –Қарағанды!' атты қаланың 90 жылдығына арналған фото-конкурс болып өтті. Оған ОҚК оқырмандары №17  (1).jpg"/>
          <p:cNvPicPr/>
          <p:nvPr/>
        </p:nvPicPr>
        <p:blipFill>
          <a:blip r:embed="rId4" cstate="print"/>
          <a:srcRect t="5944" r="3012"/>
          <a:stretch>
            <a:fillRect/>
          </a:stretch>
        </p:blipFill>
        <p:spPr bwMode="auto">
          <a:xfrm>
            <a:off x="6429388" y="1428736"/>
            <a:ext cx="1857388" cy="241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C:\Users\1\Downloads\WhatsApp Image 2024-12-05 at 12.33.25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077363" y="3851936"/>
            <a:ext cx="206031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286256"/>
            <a:ext cx="2928958" cy="205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hevron 28"/>
          <p:cNvSpPr/>
          <p:nvPr/>
        </p:nvSpPr>
        <p:spPr>
          <a:xfrm>
            <a:off x="857224" y="1571612"/>
            <a:ext cx="2590800" cy="813660"/>
          </a:xfrm>
          <a:prstGeom prst="chevron">
            <a:avLst/>
          </a:prstGeom>
          <a:solidFill>
            <a:srgbClr val="FB9E2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3357554" y="1571612"/>
            <a:ext cx="2590800" cy="81366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6000760" y="1571612"/>
            <a:ext cx="2590800" cy="813660"/>
          </a:xfrm>
          <a:prstGeom prst="chevron">
            <a:avLst/>
          </a:prstGeom>
          <a:solidFill>
            <a:srgbClr val="FEED1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 Box 394"/>
          <p:cNvSpPr txBox="1">
            <a:spLocks noChangeArrowheads="1"/>
          </p:cNvSpPr>
          <p:nvPr/>
        </p:nvSpPr>
        <p:spPr bwMode="auto">
          <a:xfrm>
            <a:off x="1071538" y="1785926"/>
            <a:ext cx="225371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altLang="ko-KR" sz="1600" b="1" kern="0" dirty="0" smtClean="0">
                <a:solidFill>
                  <a:schemeClr val="bg1"/>
                </a:solidFill>
                <a:ea typeface="굴림" charset="-127"/>
                <a:cs typeface="Arial" pitchFamily="34" charset="0"/>
              </a:rPr>
              <a:t>Н.В. Гоголь ат. ОӘҒК</a:t>
            </a:r>
            <a:endParaRPr lang="en-US" altLang="ko-KR" sz="1600" b="1" kern="0" dirty="0" smtClean="0">
              <a:solidFill>
                <a:schemeClr val="bg1"/>
              </a:solidFill>
              <a:ea typeface="굴림" charset="-127"/>
              <a:cs typeface="Arial" pitchFamily="34" charset="0"/>
            </a:endParaRPr>
          </a:p>
        </p:txBody>
      </p:sp>
      <p:sp>
        <p:nvSpPr>
          <p:cNvPr id="36" name="Text Box 394"/>
          <p:cNvSpPr txBox="1">
            <a:spLocks noChangeArrowheads="1"/>
          </p:cNvSpPr>
          <p:nvPr/>
        </p:nvSpPr>
        <p:spPr bwMode="auto">
          <a:xfrm>
            <a:off x="3500430" y="1785926"/>
            <a:ext cx="225371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altLang="ko-KR" sz="1600" b="1" kern="0" dirty="0" smtClean="0">
                <a:solidFill>
                  <a:schemeClr val="bg1"/>
                </a:solidFill>
                <a:ea typeface="굴림" charset="-127"/>
                <a:cs typeface="Arial" pitchFamily="34" charset="0"/>
              </a:rPr>
              <a:t>Абай ат. ОБК</a:t>
            </a:r>
            <a:endParaRPr lang="en-US" altLang="ko-KR" sz="1600" b="1" kern="0" dirty="0" smtClean="0">
              <a:solidFill>
                <a:schemeClr val="bg1"/>
              </a:solidFill>
              <a:ea typeface="굴림" charset="-127"/>
              <a:cs typeface="Arial" pitchFamily="34" charset="0"/>
            </a:endParaRPr>
          </a:p>
        </p:txBody>
      </p:sp>
      <p:sp>
        <p:nvSpPr>
          <p:cNvPr id="37" name="Text Box 394"/>
          <p:cNvSpPr txBox="1">
            <a:spLocks noChangeArrowheads="1"/>
          </p:cNvSpPr>
          <p:nvPr/>
        </p:nvSpPr>
        <p:spPr bwMode="auto">
          <a:xfrm>
            <a:off x="6215074" y="1785926"/>
            <a:ext cx="225371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altLang="ko-KR" sz="16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굴림" charset="-127"/>
                <a:cs typeface="Arial" pitchFamily="34" charset="0"/>
              </a:rPr>
              <a:t>Ж.Бектұров ат. ҚОЖК</a:t>
            </a:r>
            <a:endParaRPr lang="en-US" altLang="ko-KR" sz="1600" b="1" kern="0" dirty="0" smtClean="0">
              <a:solidFill>
                <a:schemeClr val="tx1">
                  <a:lumMod val="75000"/>
                  <a:lumOff val="25000"/>
                </a:schemeClr>
              </a:solidFill>
              <a:ea typeface="굴림" charset="-127"/>
              <a:cs typeface="Arial" pitchFamily="34" charset="0"/>
            </a:endParaRPr>
          </a:p>
        </p:txBody>
      </p:sp>
      <p:sp>
        <p:nvSpPr>
          <p:cNvPr id="3" name="Parallelogram 2"/>
          <p:cNvSpPr/>
          <p:nvPr/>
        </p:nvSpPr>
        <p:spPr>
          <a:xfrm flipV="1">
            <a:off x="571472" y="2857496"/>
            <a:ext cx="2814234" cy="1066800"/>
          </a:xfrm>
          <a:prstGeom prst="parallelogram">
            <a:avLst>
              <a:gd name="adj" fmla="val 52490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flipV="1">
            <a:off x="3143240" y="2857496"/>
            <a:ext cx="2814234" cy="1066800"/>
          </a:xfrm>
          <a:prstGeom prst="parallelogram">
            <a:avLst>
              <a:gd name="adj" fmla="val 52490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/>
        </p:nvSpPr>
        <p:spPr>
          <a:xfrm rot="5400000" flipV="1">
            <a:off x="5643571" y="3357561"/>
            <a:ext cx="3286146" cy="1857388"/>
          </a:xfrm>
          <a:prstGeom prst="parallelogram">
            <a:avLst>
              <a:gd name="adj" fmla="val 52490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/>
        </p:nvSpPr>
        <p:spPr>
          <a:xfrm rot="10800000" flipH="1" flipV="1">
            <a:off x="571472" y="4000504"/>
            <a:ext cx="2814234" cy="1066800"/>
          </a:xfrm>
          <a:prstGeom prst="parallelogram">
            <a:avLst>
              <a:gd name="adj" fmla="val 52490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/>
        </p:nvSpPr>
        <p:spPr>
          <a:xfrm rot="10800000" flipH="1" flipV="1">
            <a:off x="3143240" y="4000504"/>
            <a:ext cx="2814234" cy="1066800"/>
          </a:xfrm>
          <a:prstGeom prst="parallelogram">
            <a:avLst>
              <a:gd name="adj" fmla="val 52490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1828420" y="2600680"/>
            <a:ext cx="486501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4400188" y="2600680"/>
            <a:ext cx="486501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6972749" y="2742763"/>
            <a:ext cx="486501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28662" y="3000372"/>
            <a:ext cx="2328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1400" dirty="0" smtClean="0"/>
              <a:t>Областной</a:t>
            </a:r>
            <a:r>
              <a:rPr lang="ru-RU" sz="1400" dirty="0" smtClean="0"/>
              <a:t> семинар: "</a:t>
            </a:r>
            <a:r>
              <a:rPr lang="kk-KZ" sz="1400" dirty="0" smtClean="0"/>
              <a:t>Модернизация деятельности библиотек</a:t>
            </a:r>
            <a:r>
              <a:rPr lang="ru-RU" sz="1400" dirty="0" smtClean="0"/>
              <a:t>»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1000100" y="4071942"/>
            <a:ext cx="2286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1400" dirty="0" smtClean="0"/>
              <a:t>О</a:t>
            </a:r>
            <a:r>
              <a:rPr lang="ru-RU" sz="1400" dirty="0" err="1" smtClean="0"/>
              <a:t>бластно</a:t>
            </a:r>
            <a:r>
              <a:rPr lang="kk-KZ" sz="1400" dirty="0" smtClean="0"/>
              <a:t>й </a:t>
            </a:r>
            <a:r>
              <a:rPr lang="ru-RU" sz="1400" dirty="0" smtClean="0"/>
              <a:t>семинар </a:t>
            </a:r>
            <a:r>
              <a:rPr lang="ru-RU" sz="1400" dirty="0" smtClean="0"/>
              <a:t>«Б</a:t>
            </a:r>
            <a:r>
              <a:rPr lang="kk-KZ" sz="1400" dirty="0" smtClean="0"/>
              <a:t>иблиотечное краеведение – территория </a:t>
            </a:r>
            <a:r>
              <a:rPr lang="kk-KZ" sz="1400" dirty="0" smtClean="0"/>
              <a:t>возможностей”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3428992" y="2928934"/>
            <a:ext cx="2286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1400" dirty="0" smtClean="0"/>
              <a:t>Круглый стол «Модернизация </a:t>
            </a:r>
            <a:r>
              <a:rPr lang="kk-KZ" sz="1400" dirty="0" smtClean="0"/>
              <a:t>ОДБ имени </a:t>
            </a:r>
            <a:r>
              <a:rPr lang="kk-KZ" sz="1400" dirty="0" smtClean="0"/>
              <a:t>Абая в партнерстве с ТОО </a:t>
            </a:r>
            <a:r>
              <a:rPr lang="ru-RU" sz="1400" dirty="0" smtClean="0"/>
              <a:t>«N</a:t>
            </a:r>
            <a:r>
              <a:rPr lang="kk-KZ" sz="1400" dirty="0" smtClean="0"/>
              <a:t>Ә</a:t>
            </a:r>
            <a:r>
              <a:rPr lang="en-US" sz="1400" dirty="0" smtClean="0"/>
              <a:t>TIGE</a:t>
            </a:r>
            <a:r>
              <a:rPr lang="kk-KZ" sz="1400" dirty="0" smtClean="0"/>
              <a:t>» 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3571868" y="4071942"/>
            <a:ext cx="2000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/>
              <a:t>Областной семинар </a:t>
            </a:r>
            <a:r>
              <a:rPr lang="ru-RU" sz="1400" dirty="0" smtClean="0"/>
              <a:t>«Библиотека как интерактивная площадка для детей»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6357950" y="3571876"/>
            <a:ext cx="18573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1400" dirty="0" smtClean="0"/>
              <a:t>Креативлаборатория «Современная библиотека –территория личностного развития нового поколения» 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1928794" y="214290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Халықаралық конференциялар мен семинарларға қатысу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8" name="Parallelogram 2"/>
          <p:cNvSpPr/>
          <p:nvPr/>
        </p:nvSpPr>
        <p:spPr>
          <a:xfrm flipV="1">
            <a:off x="571472" y="5214950"/>
            <a:ext cx="2814234" cy="1066800"/>
          </a:xfrm>
          <a:prstGeom prst="parallelogram">
            <a:avLst>
              <a:gd name="adj" fmla="val 52490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arallelogram 9"/>
          <p:cNvSpPr/>
          <p:nvPr/>
        </p:nvSpPr>
        <p:spPr>
          <a:xfrm flipV="1">
            <a:off x="3214678" y="5214950"/>
            <a:ext cx="2814234" cy="1066800"/>
          </a:xfrm>
          <a:prstGeom prst="parallelogram">
            <a:avLst>
              <a:gd name="adj" fmla="val 52490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23"/>
          <p:cNvSpPr/>
          <p:nvPr/>
        </p:nvSpPr>
        <p:spPr>
          <a:xfrm>
            <a:off x="3500430" y="5286388"/>
            <a:ext cx="2286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1400" dirty="0" smtClean="0"/>
              <a:t>Выездной областной семинар «</a:t>
            </a:r>
            <a:r>
              <a:rPr lang="kk-KZ" sz="1400" dirty="0" smtClean="0"/>
              <a:t>Летняя практика </a:t>
            </a:r>
            <a:r>
              <a:rPr lang="kk-KZ" sz="1400" dirty="0" smtClean="0"/>
              <a:t>детского библиотекаря - 2024»</a:t>
            </a:r>
            <a:endParaRPr lang="en-US" sz="1400" dirty="0"/>
          </a:p>
        </p:txBody>
      </p:sp>
      <p:sp>
        <p:nvSpPr>
          <p:cNvPr id="38" name="Rectangle 7"/>
          <p:cNvSpPr/>
          <p:nvPr/>
        </p:nvSpPr>
        <p:spPr>
          <a:xfrm>
            <a:off x="714348" y="5357826"/>
            <a:ext cx="2328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1400" dirty="0" smtClean="0"/>
              <a:t>Международный </a:t>
            </a:r>
            <a:r>
              <a:rPr lang="en-US" sz="1400" dirty="0" err="1" smtClean="0"/>
              <a:t>OpenTalk</a:t>
            </a:r>
            <a:r>
              <a:rPr lang="kk-KZ" sz="1400" dirty="0" smtClean="0"/>
              <a:t> «Караганда09: территория свободного диалога»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176311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85918" y="285728"/>
            <a:ext cx="640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kk-KZ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Әлеуметтік желілер</a:t>
            </a:r>
            <a:endParaRPr lang="en-US" sz="4000" b="1" dirty="0" smtClean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pPr lvl="0" algn="ctr"/>
            <a:endParaRPr lang="en-US" sz="3000" dirty="0">
              <a:latin typeface="+mj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714488"/>
            <a:ext cx="32147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/>
              <a:t>2022 жыл</a:t>
            </a:r>
          </a:p>
          <a:p>
            <a:pPr algn="ctr"/>
            <a:r>
              <a:rPr lang="kk-KZ" sz="2000" dirty="0" smtClean="0"/>
              <a:t>344 офлайн іс-шара       қамтылғаны 7466 адам</a:t>
            </a:r>
          </a:p>
          <a:p>
            <a:pPr algn="ctr"/>
            <a:r>
              <a:rPr lang="kk-KZ" sz="2000" dirty="0" smtClean="0"/>
              <a:t>76 онлайн іс-шара      қамтылғаны 7049 адам</a:t>
            </a:r>
          </a:p>
          <a:p>
            <a:pPr algn="ctr"/>
            <a:r>
              <a:rPr lang="kk-KZ" sz="2000" b="1" dirty="0" smtClean="0"/>
              <a:t>2023 жыл</a:t>
            </a:r>
          </a:p>
          <a:p>
            <a:pPr algn="ctr"/>
            <a:r>
              <a:rPr lang="kk-KZ" sz="2000" dirty="0" smtClean="0"/>
              <a:t>369 офлайн іс-шара</a:t>
            </a:r>
          </a:p>
          <a:p>
            <a:pPr algn="ctr"/>
            <a:r>
              <a:rPr lang="kk-KZ" sz="2000" dirty="0" smtClean="0"/>
              <a:t>қамтылғаны 10182 адам</a:t>
            </a:r>
          </a:p>
          <a:p>
            <a:pPr algn="ctr"/>
            <a:r>
              <a:rPr lang="kk-KZ" sz="2000" dirty="0" smtClean="0"/>
              <a:t>66 онлайн іс-шара</a:t>
            </a:r>
          </a:p>
          <a:p>
            <a:pPr algn="ctr"/>
            <a:r>
              <a:rPr lang="kk-KZ" sz="2000" dirty="0" smtClean="0"/>
              <a:t>5232 қаралым</a:t>
            </a:r>
          </a:p>
          <a:p>
            <a:pPr algn="ctr"/>
            <a:r>
              <a:rPr lang="kk-KZ" sz="2000" b="1" dirty="0" smtClean="0">
                <a:latin typeface="+mj-lt"/>
              </a:rPr>
              <a:t>2024 жыл</a:t>
            </a:r>
          </a:p>
          <a:p>
            <a:pPr algn="ctr"/>
            <a:r>
              <a:rPr lang="kk-KZ" sz="2000" dirty="0" smtClean="0">
                <a:latin typeface="+mj-lt"/>
              </a:rPr>
              <a:t>533 офлайн іс-шара</a:t>
            </a:r>
          </a:p>
          <a:p>
            <a:pPr algn="ctr"/>
            <a:r>
              <a:rPr lang="kk-KZ" sz="2000" dirty="0" smtClean="0">
                <a:latin typeface="+mj-lt"/>
              </a:rPr>
              <a:t>Қамтылғаны 13277</a:t>
            </a:r>
          </a:p>
          <a:p>
            <a:pPr algn="ctr"/>
            <a:r>
              <a:rPr lang="kk-KZ" sz="2000" dirty="0" smtClean="0">
                <a:latin typeface="+mj-lt"/>
              </a:rPr>
              <a:t>80 онлайн іс-шара</a:t>
            </a:r>
          </a:p>
          <a:p>
            <a:pPr algn="ctr"/>
            <a:r>
              <a:rPr lang="kk-KZ" sz="2000" dirty="0" smtClean="0">
                <a:latin typeface="+mj-lt"/>
              </a:rPr>
              <a:t>10040 қаралым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2786050" y="1714488"/>
          <a:ext cx="5572164" cy="3632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Picture 11" descr="C:\Users\user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714356"/>
            <a:ext cx="720080" cy="720080"/>
          </a:xfrm>
          <a:prstGeom prst="rect">
            <a:avLst/>
          </a:prstGeom>
          <a:noFill/>
        </p:spPr>
      </p:pic>
      <p:pic>
        <p:nvPicPr>
          <p:cNvPr id="17" name="Picture 3" descr="C:\Users\user\Desktop\vk-icon.png"/>
          <p:cNvPicPr>
            <a:picLocks noChangeAspect="1" noChangeArrowheads="1"/>
          </p:cNvPicPr>
          <p:nvPr/>
        </p:nvPicPr>
        <p:blipFill>
          <a:blip r:embed="rId4" cstate="print"/>
          <a:srcRect l="28142" t="15690" r="22677" b="17565"/>
          <a:stretch>
            <a:fillRect/>
          </a:stretch>
        </p:blipFill>
        <p:spPr bwMode="auto">
          <a:xfrm>
            <a:off x="8072462" y="1643050"/>
            <a:ext cx="795878" cy="720080"/>
          </a:xfrm>
          <a:prstGeom prst="rect">
            <a:avLst/>
          </a:prstGeom>
          <a:noFill/>
        </p:spPr>
      </p:pic>
      <p:pic>
        <p:nvPicPr>
          <p:cNvPr id="18" name="Picture 4" descr="C:\Users\user\Desktop\4a75a2874e08ca62b64b46f719c47d4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82" t="13284" r="14603" b="16501"/>
          <a:stretch>
            <a:fillRect/>
          </a:stretch>
        </p:blipFill>
        <p:spPr bwMode="auto">
          <a:xfrm>
            <a:off x="8143900" y="2643182"/>
            <a:ext cx="683252" cy="637436"/>
          </a:xfrm>
          <a:prstGeom prst="rect">
            <a:avLst/>
          </a:prstGeom>
          <a:noFill/>
        </p:spPr>
      </p:pic>
      <p:pic>
        <p:nvPicPr>
          <p:cNvPr id="19" name="Picture 8" descr="Отделение налоговой помощи — Фемида — Юридическая клини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2462" y="3500438"/>
            <a:ext cx="720080" cy="720080"/>
          </a:xfrm>
          <a:prstGeom prst="rect">
            <a:avLst/>
          </a:prstGeom>
          <a:noFill/>
        </p:spPr>
      </p:pic>
      <p:pic>
        <p:nvPicPr>
          <p:cNvPr id="20" name="Picture 10" descr="Наклейка на авто Знак &quot;Одноклассники&quot; машину виниловая - матовая,  глянцевая, светоотражающая, магнитная, металлизированна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2462" y="4429132"/>
            <a:ext cx="720080" cy="720080"/>
          </a:xfrm>
          <a:prstGeom prst="rect">
            <a:avLst/>
          </a:prstGeom>
          <a:noFill/>
        </p:spPr>
      </p:pic>
      <p:pic>
        <p:nvPicPr>
          <p:cNvPr id="11266" name="Picture 2" descr="C:\Users\1\Desktop\logo-tiktok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43900" y="5429264"/>
            <a:ext cx="657248" cy="657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71670" y="357166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Сайт көлемі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 rot="5400000">
            <a:off x="1146329" y="4359926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5400000">
            <a:off x="2060730" y="4359935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rot="5400000">
            <a:off x="2975130" y="4359936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rot="5400000">
            <a:off x="3889530" y="4359937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5400000">
            <a:off x="4797580" y="4359936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5400000">
            <a:off x="5711980" y="4359937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5400000">
            <a:off x="6626380" y="4359938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rot="5400000">
            <a:off x="7540780" y="4359939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5400000">
            <a:off x="1146330" y="3893202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rot="5400000">
            <a:off x="2060731" y="3893211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rot="5400000">
            <a:off x="2975131" y="3893212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5400000">
            <a:off x="3889531" y="3893213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rot="5400000">
            <a:off x="4797581" y="3893212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rot="5400000">
            <a:off x="5711981" y="3893213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rot="5400000">
            <a:off x="6626381" y="3893214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rot="5400000">
            <a:off x="7540781" y="3893215"/>
            <a:ext cx="116679" cy="10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/>
          <p:cNvPicPr/>
          <p:nvPr/>
        </p:nvPicPr>
        <p:blipFill>
          <a:blip r:embed="rId3" cstate="print"/>
          <a:srcRect t="9972" r="909" b="6268"/>
          <a:stretch>
            <a:fillRect/>
          </a:stretch>
        </p:blipFill>
        <p:spPr bwMode="auto">
          <a:xfrm>
            <a:off x="142844" y="1428736"/>
            <a:ext cx="342902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Прямоугольник 65"/>
          <p:cNvSpPr/>
          <p:nvPr/>
        </p:nvSpPr>
        <p:spPr>
          <a:xfrm>
            <a:off x="214282" y="3500438"/>
            <a:ext cx="30718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cs typeface="Arial" pitchFamily="34" charset="0"/>
              </a:rPr>
              <a:t>КГУ «Саран </a:t>
            </a:r>
            <a:r>
              <a:rPr lang="ru-RU" sz="2400" b="1" dirty="0" err="1" smtClean="0">
                <a:cs typeface="Arial" pitchFamily="34" charset="0"/>
              </a:rPr>
              <a:t>қ</a:t>
            </a:r>
            <a:r>
              <a:rPr lang="ru-RU" sz="2400" b="1" dirty="0" smtClean="0">
                <a:cs typeface="Arial" pitchFamily="34" charset="0"/>
              </a:rPr>
              <a:t>. ОКЖ» КММ сайты</a:t>
            </a:r>
          </a:p>
          <a:p>
            <a:pPr lvl="0" algn="ctr"/>
            <a:r>
              <a:rPr lang="en-US" sz="2400" b="1" dirty="0" smtClean="0">
                <a:solidFill>
                  <a:srgbClr val="00B0F0"/>
                </a:solidFill>
                <a:cs typeface="Arial" pitchFamily="34" charset="0"/>
              </a:rPr>
              <a:t>https://cbs-saran.gov.kz/</a:t>
            </a:r>
            <a:endParaRPr lang="en-US" sz="2400" b="1" dirty="0">
              <a:solidFill>
                <a:srgbClr val="00B0F0"/>
              </a:solidFill>
              <a:cs typeface="Arial" pitchFamily="34" charset="0"/>
            </a:endParaRPr>
          </a:p>
        </p:txBody>
      </p:sp>
      <p:graphicFrame>
        <p:nvGraphicFramePr>
          <p:cNvPr id="67" name="Диаграмма 66"/>
          <p:cNvGraphicFramePr/>
          <p:nvPr/>
        </p:nvGraphicFramePr>
        <p:xfrm>
          <a:off x="3214678" y="1714488"/>
          <a:ext cx="5929322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/>
          <p:cNvSpPr/>
          <p:nvPr/>
        </p:nvSpPr>
        <p:spPr>
          <a:xfrm rot="10800000" flipH="1">
            <a:off x="838200" y="5793581"/>
            <a:ext cx="7619999" cy="664369"/>
          </a:xfrm>
          <a:prstGeom prst="parallelogram">
            <a:avLst>
              <a:gd name="adj" fmla="val 98925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Parallelogram 23"/>
          <p:cNvSpPr/>
          <p:nvPr/>
        </p:nvSpPr>
        <p:spPr>
          <a:xfrm rot="10800000" flipH="1">
            <a:off x="2757487" y="5793581"/>
            <a:ext cx="2355056" cy="664369"/>
          </a:xfrm>
          <a:prstGeom prst="parallelogram">
            <a:avLst>
              <a:gd name="adj" fmla="val 98925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Parallelogram 24"/>
          <p:cNvSpPr/>
          <p:nvPr/>
        </p:nvSpPr>
        <p:spPr>
          <a:xfrm rot="10800000" flipH="1">
            <a:off x="4452935" y="5793581"/>
            <a:ext cx="2355056" cy="664369"/>
          </a:xfrm>
          <a:prstGeom prst="parallelogram">
            <a:avLst>
              <a:gd name="adj" fmla="val 98925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7" name="Parallelogram 26"/>
          <p:cNvSpPr/>
          <p:nvPr/>
        </p:nvSpPr>
        <p:spPr>
          <a:xfrm rot="10800000" flipH="1">
            <a:off x="6153149" y="5793579"/>
            <a:ext cx="2333626" cy="664369"/>
          </a:xfrm>
          <a:prstGeom prst="parallelogram">
            <a:avLst>
              <a:gd name="adj" fmla="val 98925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95400" y="304800"/>
            <a:ext cx="64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Сайтқа кіру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29" name="Рисунок 28"/>
          <p:cNvPicPr/>
          <p:nvPr/>
        </p:nvPicPr>
        <p:blipFill>
          <a:blip r:embed="rId3" cstate="print"/>
          <a:srcRect t="9972" r="909" b="6268"/>
          <a:stretch>
            <a:fillRect/>
          </a:stretch>
        </p:blipFill>
        <p:spPr bwMode="auto">
          <a:xfrm>
            <a:off x="500034" y="1571612"/>
            <a:ext cx="271464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" name="Рисунок 29" descr="сайт скри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643314"/>
            <a:ext cx="2693212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31" name="Диаграмма 30"/>
          <p:cNvGraphicFramePr/>
          <p:nvPr/>
        </p:nvGraphicFramePr>
        <p:xfrm>
          <a:off x="3643306" y="1357298"/>
          <a:ext cx="5214942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00298" y="357166"/>
            <a:ext cx="64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БАҚ-пен жұмыс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3214678" y="1214422"/>
          <a:ext cx="5715040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Рисунок 15" descr="C:\Users\user\Desktop\СГ 01 (1)_page-0001 (1).jpg"/>
          <p:cNvPicPr/>
          <p:nvPr/>
        </p:nvPicPr>
        <p:blipFill>
          <a:blip r:embed="rId3" cstate="print"/>
          <a:srcRect l="6391" t="4987" r="6459" b="3191"/>
          <a:stretch>
            <a:fillRect/>
          </a:stretch>
        </p:blipFill>
        <p:spPr bwMode="auto">
          <a:xfrm>
            <a:off x="357158" y="1643050"/>
            <a:ext cx="264320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/>
          <p:cNvPicPr/>
          <p:nvPr/>
        </p:nvPicPr>
        <p:blipFill>
          <a:blip r:embed="rId4" cstate="print"/>
          <a:srcRect l="18324" t="11364" r="23769" b="14204"/>
          <a:stretch>
            <a:fillRect/>
          </a:stretch>
        </p:blipFill>
        <p:spPr bwMode="auto">
          <a:xfrm>
            <a:off x="3500430" y="5072074"/>
            <a:ext cx="207170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5072074"/>
            <a:ext cx="200026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100335" y="2554275"/>
            <a:ext cx="11813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Text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85918" y="142852"/>
            <a:ext cx="7115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Мерейтойлық күндер аясындағы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</a:p>
          <a:p>
            <a:pPr algn="ctr"/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іс-шаралар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4097" name="Picture 1" descr="C:\Users\1\Desktop\фотки\Ауғанстаннан әскерлердің шығарылуының 35 жылдығы және Саран қаласының 70 жылдығына арналған 'Ауған соғысының қасіреті мен ерлігі' атты интернационалист-жауынгерлермен кездесу кеші әлеуметтік серіктестік аясында №2 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3357550" cy="25181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sp>
        <p:nvSpPr>
          <p:cNvPr id="33" name="TextBox 32"/>
          <p:cNvSpPr txBox="1"/>
          <p:nvPr/>
        </p:nvSpPr>
        <p:spPr>
          <a:xfrm>
            <a:off x="785786" y="3500438"/>
            <a:ext cx="3357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dirty="0" smtClean="0"/>
              <a:t>Ауған соғысының қасіреті мен ерлігі” атты интернационалист жауынгерлермен кездесу кеші</a:t>
            </a:r>
            <a:endParaRPr lang="ru-RU" sz="1600" dirty="0"/>
          </a:p>
        </p:txBody>
      </p:sp>
      <p:pic>
        <p:nvPicPr>
          <p:cNvPr id="34" name="Рисунок 33" descr="C:\Users\1\Downloads\ОҚК коворкинг орталығында Саран қаласының 70 жылдығына арналған 'Жаныма жақын қалам' атты дөңгелек үстел өтті. Оған қаланың құрметті азаматтары, Абай атындағы ЖБММ оқушылары, қалалық мұрағат мамандары, Қарағанды су (2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736"/>
            <a:ext cx="3457246" cy="208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sp>
        <p:nvSpPr>
          <p:cNvPr id="35" name="TextBox 34"/>
          <p:cNvSpPr txBox="1"/>
          <p:nvPr/>
        </p:nvSpPr>
        <p:spPr>
          <a:xfrm>
            <a:off x="5143504" y="3500438"/>
            <a:ext cx="271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dirty="0" smtClean="0"/>
              <a:t>“Жаныма </a:t>
            </a:r>
            <a:r>
              <a:rPr lang="kk-KZ" sz="1600" dirty="0" smtClean="0"/>
              <a:t>жақын </a:t>
            </a:r>
            <a:r>
              <a:rPr lang="kk-KZ" sz="1600" dirty="0" smtClean="0"/>
              <a:t>қалам” </a:t>
            </a:r>
            <a:r>
              <a:rPr lang="kk-KZ" sz="1600" dirty="0" smtClean="0"/>
              <a:t>атты дөңгелек үстел</a:t>
            </a:r>
            <a:endParaRPr lang="ru-RU" sz="16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000628" y="6143644"/>
            <a:ext cx="3143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/>
              <a:t>«Өзім жайлы</a:t>
            </a:r>
            <a:r>
              <a:rPr lang="ru-RU" sz="1600" dirty="0" smtClean="0"/>
              <a:t>, </a:t>
            </a:r>
            <a:r>
              <a:rPr lang="ru-RU" sz="1600" dirty="0" err="1" smtClean="0"/>
              <a:t>өзге жайлы</a:t>
            </a:r>
            <a:r>
              <a:rPr lang="ru-RU" sz="1600" dirty="0" smtClean="0"/>
              <a:t>...»</a:t>
            </a:r>
          </a:p>
          <a:p>
            <a:pPr algn="ctr"/>
            <a:r>
              <a:rPr lang="ru-RU" sz="1600" dirty="0" err="1" smtClean="0"/>
              <a:t>атты</a:t>
            </a:r>
            <a:r>
              <a:rPr lang="ru-RU" sz="1600" dirty="0" smtClean="0"/>
              <a:t> </a:t>
            </a:r>
            <a:r>
              <a:rPr lang="ru-RU" sz="1600" dirty="0" err="1" smtClean="0"/>
              <a:t>поэзиялық кеш</a:t>
            </a:r>
            <a:r>
              <a:rPr lang="ru-RU" sz="1600" dirty="0" smtClean="0"/>
              <a:t> </a:t>
            </a:r>
            <a:endParaRPr lang="ru-RU" sz="1600" dirty="0"/>
          </a:p>
        </p:txBody>
      </p:sp>
      <p:pic>
        <p:nvPicPr>
          <p:cNvPr id="37" name="Рисунок 36"/>
          <p:cNvPicPr/>
          <p:nvPr/>
        </p:nvPicPr>
        <p:blipFill>
          <a:blip r:embed="rId4" cstate="print"/>
          <a:srcRect l="13789" t="31054" r="40674" b="23647"/>
          <a:stretch>
            <a:fillRect/>
          </a:stretch>
        </p:blipFill>
        <p:spPr bwMode="auto">
          <a:xfrm>
            <a:off x="5000628" y="4071942"/>
            <a:ext cx="3000396" cy="208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pic>
        <p:nvPicPr>
          <p:cNvPr id="38" name="Рисунок 37"/>
          <p:cNvPicPr/>
          <p:nvPr/>
        </p:nvPicPr>
        <p:blipFill>
          <a:blip r:embed="rId5" cstate="print"/>
          <a:srcRect l="13789" t="23362" r="40834" b="16524"/>
          <a:stretch>
            <a:fillRect/>
          </a:stretch>
        </p:blipFill>
        <p:spPr bwMode="auto">
          <a:xfrm>
            <a:off x="928662" y="4357694"/>
            <a:ext cx="300039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</p:spTree>
    <p:extLst>
      <p:ext uri="{BB962C8B-B14F-4D97-AF65-F5344CB8AC3E}">
        <p14:creationId xmlns="" xmlns:p14="http://schemas.microsoft.com/office/powerpoint/2010/main" val="86410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100335" y="2554275"/>
            <a:ext cx="11813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Text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4480" y="142852"/>
            <a:ext cx="7115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Мерейтойлық күндер аясындағы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</a:p>
          <a:p>
            <a:pPr algn="ctr"/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іс-шаралар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lum bright="20000"/>
          </a:blip>
          <a:srcRect l="13865" t="32619" r="40635" b="25476"/>
          <a:stretch>
            <a:fillRect/>
          </a:stretch>
        </p:blipFill>
        <p:spPr bwMode="auto">
          <a:xfrm>
            <a:off x="1071538" y="1285861"/>
            <a:ext cx="325183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sp>
        <p:nvSpPr>
          <p:cNvPr id="5" name="Прямоугольник 4"/>
          <p:cNvSpPr/>
          <p:nvPr/>
        </p:nvSpPr>
        <p:spPr>
          <a:xfrm>
            <a:off x="357158" y="357187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«</a:t>
            </a:r>
            <a:r>
              <a:rPr lang="en-US" sz="1200" dirty="0" err="1" smtClean="0"/>
              <a:t>QazTehna</a:t>
            </a:r>
            <a:r>
              <a:rPr lang="en-US" sz="1200" dirty="0" smtClean="0"/>
              <a:t>» </a:t>
            </a:r>
            <a:r>
              <a:rPr lang="ru-RU" sz="1200" dirty="0" smtClean="0"/>
              <a:t>ЖШС </a:t>
            </a:r>
            <a:r>
              <a:rPr lang="ru-RU" sz="1200" dirty="0" err="1" smtClean="0"/>
              <a:t>қызметкерлері үшін </a:t>
            </a:r>
            <a:r>
              <a:rPr lang="ru-RU" sz="1200" dirty="0" smtClean="0"/>
              <a:t>«</a:t>
            </a:r>
            <a:r>
              <a:rPr lang="ru-RU" sz="1200" dirty="0" err="1" smtClean="0"/>
              <a:t>Библиокеруен</a:t>
            </a:r>
            <a:r>
              <a:rPr lang="ru-RU" sz="1200" dirty="0" smtClean="0"/>
              <a:t>» </a:t>
            </a:r>
            <a:r>
              <a:rPr lang="ru-RU" sz="1200" dirty="0" err="1" smtClean="0"/>
              <a:t>ақпараттық-өлкетану кездесуі</a:t>
            </a:r>
            <a:endParaRPr lang="ru-RU" sz="1200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 l="15393" t="32054" r="46125" b="19943"/>
          <a:stretch>
            <a:fillRect/>
          </a:stretch>
        </p:blipFill>
        <p:spPr bwMode="auto">
          <a:xfrm>
            <a:off x="5072066" y="1285860"/>
            <a:ext cx="3286148" cy="223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sp>
        <p:nvSpPr>
          <p:cNvPr id="7" name="Прямоугольник 6"/>
          <p:cNvSpPr/>
          <p:nvPr/>
        </p:nvSpPr>
        <p:spPr>
          <a:xfrm>
            <a:off x="4429124" y="350043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err="1" smtClean="0"/>
              <a:t>С.Нұрмағамбетовтың </a:t>
            </a:r>
            <a:r>
              <a:rPr lang="ru-RU" sz="1200" dirty="0" smtClean="0"/>
              <a:t>100 </a:t>
            </a:r>
            <a:r>
              <a:rPr lang="ru-RU" sz="1200" dirty="0" err="1" smtClean="0"/>
              <a:t>жылдығына арналған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err="1" smtClean="0"/>
              <a:t>"Халық үшін туған </a:t>
            </a:r>
            <a:r>
              <a:rPr lang="ru-RU" sz="1200" dirty="0" smtClean="0"/>
              <a:t>батыр" </a:t>
            </a:r>
            <a:r>
              <a:rPr lang="ru-RU" sz="1200" dirty="0" err="1" smtClean="0"/>
              <a:t>атты</a:t>
            </a:r>
            <a:r>
              <a:rPr lang="ru-RU" sz="1200" dirty="0" smtClean="0"/>
              <a:t> </a:t>
            </a:r>
            <a:r>
              <a:rPr lang="ru-RU" sz="1200" dirty="0" err="1" smtClean="0"/>
              <a:t>ерлік</a:t>
            </a:r>
            <a:r>
              <a:rPr lang="ru-RU" sz="1200" dirty="0" smtClean="0"/>
              <a:t> </a:t>
            </a:r>
            <a:r>
              <a:rPr lang="ru-RU" sz="1200" dirty="0" err="1" smtClean="0"/>
              <a:t>сабағы</a:t>
            </a:r>
            <a:r>
              <a:rPr lang="ru-RU" sz="1200" dirty="0" smtClean="0"/>
              <a:t> </a:t>
            </a:r>
            <a:endParaRPr lang="ru-RU" sz="1200" dirty="0"/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 l="13629" t="26781" r="42758" b="18518"/>
          <a:stretch>
            <a:fillRect/>
          </a:stretch>
        </p:blipFill>
        <p:spPr bwMode="auto">
          <a:xfrm>
            <a:off x="1071538" y="4071942"/>
            <a:ext cx="314327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sp>
        <p:nvSpPr>
          <p:cNvPr id="9" name="Прямоугольник 8"/>
          <p:cNvSpPr/>
          <p:nvPr/>
        </p:nvSpPr>
        <p:spPr>
          <a:xfrm>
            <a:off x="214282" y="621508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err="1" smtClean="0"/>
              <a:t>Бердібека</a:t>
            </a:r>
            <a:r>
              <a:rPr lang="ru-RU" sz="1200" dirty="0" smtClean="0"/>
              <a:t> </a:t>
            </a:r>
            <a:r>
              <a:rPr lang="ru-RU" sz="1200" dirty="0" err="1" smtClean="0"/>
              <a:t>Сокпакбаевтың </a:t>
            </a:r>
            <a:r>
              <a:rPr lang="ru-RU" sz="1200" dirty="0" smtClean="0"/>
              <a:t>100 </a:t>
            </a:r>
            <a:r>
              <a:rPr lang="ru-RU" sz="1200" dirty="0" err="1" smtClean="0"/>
              <a:t>жылдығына арналған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smtClean="0"/>
              <a:t>«Ел </a:t>
            </a:r>
            <a:r>
              <a:rPr lang="ru-RU" sz="1200" dirty="0" err="1" smtClean="0"/>
              <a:t>болып</a:t>
            </a:r>
            <a:r>
              <a:rPr lang="ru-RU" sz="1200" dirty="0" smtClean="0"/>
              <a:t> </a:t>
            </a:r>
            <a:r>
              <a:rPr lang="ru-RU" sz="1200" dirty="0" err="1" smtClean="0"/>
              <a:t>оқимыз</a:t>
            </a:r>
            <a:r>
              <a:rPr lang="ru-RU" sz="1200" dirty="0" smtClean="0"/>
              <a:t>» </a:t>
            </a:r>
            <a:r>
              <a:rPr lang="ru-RU" sz="1200" dirty="0" err="1" smtClean="0"/>
              <a:t>атты</a:t>
            </a:r>
            <a:r>
              <a:rPr lang="ru-RU" sz="1200" dirty="0" smtClean="0"/>
              <a:t> </a:t>
            </a:r>
            <a:r>
              <a:rPr lang="ru-RU" sz="1200" dirty="0" err="1" smtClean="0"/>
              <a:t>тэйбл-толк</a:t>
            </a:r>
            <a:endParaRPr lang="ru-RU" sz="1200" dirty="0"/>
          </a:p>
        </p:txBody>
      </p:sp>
      <p:pic>
        <p:nvPicPr>
          <p:cNvPr id="35842" name="Picture 2" descr="C:\Users\1\Desktop\ef96fcaf-6c4d-4ef5-a4c8-e6add9a436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000504"/>
            <a:ext cx="3071834" cy="23038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sp>
        <p:nvSpPr>
          <p:cNvPr id="11" name="Прямоугольник 10"/>
          <p:cNvSpPr/>
          <p:nvPr/>
        </p:nvSpPr>
        <p:spPr>
          <a:xfrm>
            <a:off x="4357686" y="62865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/>
              <a:t>Саран </a:t>
            </a:r>
            <a:r>
              <a:rPr lang="ru-RU" sz="1200" dirty="0" err="1" smtClean="0"/>
              <a:t>қ</a:t>
            </a:r>
            <a:r>
              <a:rPr lang="ru-RU" sz="1200" dirty="0" smtClean="0"/>
              <a:t>. 70 </a:t>
            </a:r>
            <a:r>
              <a:rPr lang="ru-RU" sz="1200" dirty="0" err="1" smtClean="0"/>
              <a:t>жылдығына арналған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smtClean="0"/>
              <a:t>«</a:t>
            </a:r>
            <a:r>
              <a:rPr lang="ru-RU" sz="1200" dirty="0" err="1" smtClean="0"/>
              <a:t>Тамаша</a:t>
            </a:r>
            <a:r>
              <a:rPr lang="ru-RU" sz="1200" dirty="0" smtClean="0"/>
              <a:t> </a:t>
            </a:r>
            <a:r>
              <a:rPr lang="ru-RU" sz="1200" dirty="0" err="1" smtClean="0"/>
              <a:t>адамдар</a:t>
            </a:r>
            <a:r>
              <a:rPr lang="ru-RU" sz="1200" dirty="0" smtClean="0"/>
              <a:t> </a:t>
            </a:r>
            <a:r>
              <a:rPr lang="ru-RU" sz="1200" dirty="0" err="1" smtClean="0"/>
              <a:t>қаласы» атты</a:t>
            </a:r>
            <a:r>
              <a:rPr lang="ru-RU" sz="1200" dirty="0" smtClean="0"/>
              <a:t> </a:t>
            </a:r>
            <a:r>
              <a:rPr lang="ru-RU" sz="1200" dirty="0" err="1" smtClean="0"/>
              <a:t>дөңгелек үстелі</a:t>
            </a:r>
            <a:r>
              <a:rPr lang="ru-RU" sz="1200" dirty="0" smtClean="0"/>
              <a:t> </a:t>
            </a: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86410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2"/>
          <p:cNvSpPr>
            <a:spLocks/>
          </p:cNvSpPr>
          <p:nvPr/>
        </p:nvSpPr>
        <p:spPr bwMode="auto">
          <a:xfrm>
            <a:off x="1714480" y="2786058"/>
            <a:ext cx="1684338" cy="1687513"/>
          </a:xfrm>
          <a:custGeom>
            <a:avLst/>
            <a:gdLst/>
            <a:ahLst/>
            <a:cxnLst>
              <a:cxn ang="0">
                <a:pos x="225" y="0"/>
              </a:cxn>
              <a:cxn ang="0">
                <a:pos x="92" y="44"/>
              </a:cxn>
              <a:cxn ang="0">
                <a:pos x="0" y="220"/>
              </a:cxn>
              <a:cxn ang="0">
                <a:pos x="0" y="225"/>
              </a:cxn>
              <a:cxn ang="0">
                <a:pos x="225" y="450"/>
              </a:cxn>
              <a:cxn ang="0">
                <a:pos x="449" y="225"/>
              </a:cxn>
              <a:cxn ang="0">
                <a:pos x="225" y="0"/>
              </a:cxn>
            </a:cxnLst>
            <a:rect l="0" t="0" r="r" b="b"/>
            <a:pathLst>
              <a:path w="449" h="450">
                <a:moveTo>
                  <a:pt x="225" y="0"/>
                </a:moveTo>
                <a:cubicBezTo>
                  <a:pt x="175" y="0"/>
                  <a:pt x="129" y="17"/>
                  <a:pt x="92" y="44"/>
                </a:cubicBezTo>
                <a:cubicBezTo>
                  <a:pt x="38" y="84"/>
                  <a:pt x="2" y="147"/>
                  <a:pt x="0" y="220"/>
                </a:cubicBezTo>
                <a:cubicBezTo>
                  <a:pt x="0" y="221"/>
                  <a:pt x="0" y="223"/>
                  <a:pt x="0" y="225"/>
                </a:cubicBezTo>
                <a:cubicBezTo>
                  <a:pt x="0" y="349"/>
                  <a:pt x="101" y="450"/>
                  <a:pt x="225" y="450"/>
                </a:cubicBezTo>
                <a:cubicBezTo>
                  <a:pt x="349" y="450"/>
                  <a:pt x="449" y="349"/>
                  <a:pt x="449" y="225"/>
                </a:cubicBezTo>
                <a:cubicBezTo>
                  <a:pt x="449" y="101"/>
                  <a:pt x="349" y="0"/>
                  <a:pt x="22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85984" y="1285860"/>
            <a:ext cx="4899048" cy="5307633"/>
            <a:chOff x="2139436" y="1143000"/>
            <a:chExt cx="4899048" cy="5307633"/>
          </a:xfrm>
        </p:grpSpPr>
        <p:grpSp>
          <p:nvGrpSpPr>
            <p:cNvPr id="7" name="Group 6"/>
            <p:cNvGrpSpPr/>
            <p:nvPr/>
          </p:nvGrpSpPr>
          <p:grpSpPr>
            <a:xfrm>
              <a:off x="3721100" y="1143000"/>
              <a:ext cx="1687513" cy="1687513"/>
              <a:chOff x="3721100" y="1498600"/>
              <a:chExt cx="1687513" cy="1687513"/>
            </a:xfrm>
          </p:grpSpPr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3721100" y="1498600"/>
                <a:ext cx="1687513" cy="1687513"/>
              </a:xfrm>
              <a:custGeom>
                <a:avLst/>
                <a:gdLst/>
                <a:ahLst/>
                <a:cxnLst>
                  <a:cxn ang="0">
                    <a:pos x="328" y="425"/>
                  </a:cxn>
                  <a:cxn ang="0">
                    <a:pos x="450" y="225"/>
                  </a:cxn>
                  <a:cxn ang="0">
                    <a:pos x="225" y="0"/>
                  </a:cxn>
                  <a:cxn ang="0">
                    <a:pos x="0" y="225"/>
                  </a:cxn>
                  <a:cxn ang="0">
                    <a:pos x="121" y="424"/>
                  </a:cxn>
                  <a:cxn ang="0">
                    <a:pos x="225" y="450"/>
                  </a:cxn>
                  <a:cxn ang="0">
                    <a:pos x="328" y="425"/>
                  </a:cxn>
                </a:cxnLst>
                <a:rect l="0" t="0" r="r" b="b"/>
                <a:pathLst>
                  <a:path w="450" h="450">
                    <a:moveTo>
                      <a:pt x="328" y="425"/>
                    </a:moveTo>
                    <a:cubicBezTo>
                      <a:pt x="401" y="387"/>
                      <a:pt x="450" y="312"/>
                      <a:pt x="450" y="225"/>
                    </a:cubicBezTo>
                    <a:cubicBezTo>
                      <a:pt x="450" y="101"/>
                      <a:pt x="349" y="0"/>
                      <a:pt x="225" y="0"/>
                    </a:cubicBezTo>
                    <a:cubicBezTo>
                      <a:pt x="101" y="0"/>
                      <a:pt x="0" y="101"/>
                      <a:pt x="0" y="225"/>
                    </a:cubicBezTo>
                    <a:cubicBezTo>
                      <a:pt x="0" y="312"/>
                      <a:pt x="49" y="387"/>
                      <a:pt x="121" y="424"/>
                    </a:cubicBezTo>
                    <a:cubicBezTo>
                      <a:pt x="152" y="441"/>
                      <a:pt x="188" y="450"/>
                      <a:pt x="225" y="450"/>
                    </a:cubicBezTo>
                    <a:cubicBezTo>
                      <a:pt x="262" y="450"/>
                      <a:pt x="297" y="441"/>
                      <a:pt x="328" y="42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33"/>
              <p:cNvSpPr>
                <a:spLocks noChangeArrowheads="1"/>
              </p:cNvSpPr>
              <p:nvPr/>
            </p:nvSpPr>
            <p:spPr bwMode="auto">
              <a:xfrm>
                <a:off x="3905249" y="1514475"/>
                <a:ext cx="1323975" cy="10088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chemeClr val="bg1">
                      <a:alpha val="49000"/>
                    </a:schemeClr>
                  </a:gs>
                  <a:gs pos="100000">
                    <a:schemeClr val="bg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139436" y="3960812"/>
              <a:ext cx="1684338" cy="2440013"/>
              <a:chOff x="2206111" y="4237037"/>
              <a:chExt cx="1684338" cy="2440013"/>
            </a:xfrm>
          </p:grpSpPr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2206111" y="4991125"/>
                <a:ext cx="1684338" cy="1685925"/>
              </a:xfrm>
              <a:custGeom>
                <a:avLst/>
                <a:gdLst/>
                <a:ahLst/>
                <a:cxnLst>
                  <a:cxn ang="0">
                    <a:pos x="356" y="43"/>
                  </a:cxn>
                  <a:cxn ang="0">
                    <a:pos x="224" y="0"/>
                  </a:cxn>
                  <a:cxn ang="0">
                    <a:pos x="0" y="225"/>
                  </a:cxn>
                  <a:cxn ang="0">
                    <a:pos x="224" y="450"/>
                  </a:cxn>
                  <a:cxn ang="0">
                    <a:pos x="449" y="225"/>
                  </a:cxn>
                  <a:cxn ang="0">
                    <a:pos x="449" y="220"/>
                  </a:cxn>
                  <a:cxn ang="0">
                    <a:pos x="356" y="43"/>
                  </a:cxn>
                </a:cxnLst>
                <a:rect l="0" t="0" r="r" b="b"/>
                <a:pathLst>
                  <a:path w="449" h="450">
                    <a:moveTo>
                      <a:pt x="356" y="43"/>
                    </a:moveTo>
                    <a:cubicBezTo>
                      <a:pt x="319" y="16"/>
                      <a:pt x="274" y="0"/>
                      <a:pt x="224" y="0"/>
                    </a:cubicBezTo>
                    <a:cubicBezTo>
                      <a:pt x="100" y="0"/>
                      <a:pt x="0" y="101"/>
                      <a:pt x="0" y="225"/>
                    </a:cubicBezTo>
                    <a:cubicBezTo>
                      <a:pt x="0" y="349"/>
                      <a:pt x="100" y="450"/>
                      <a:pt x="224" y="450"/>
                    </a:cubicBezTo>
                    <a:cubicBezTo>
                      <a:pt x="349" y="450"/>
                      <a:pt x="449" y="349"/>
                      <a:pt x="449" y="225"/>
                    </a:cubicBezTo>
                    <a:cubicBezTo>
                      <a:pt x="449" y="223"/>
                      <a:pt x="449" y="221"/>
                      <a:pt x="449" y="220"/>
                    </a:cubicBezTo>
                    <a:cubicBezTo>
                      <a:pt x="447" y="147"/>
                      <a:pt x="411" y="83"/>
                      <a:pt x="356" y="43"/>
                    </a:cubicBezTo>
                    <a:close/>
                  </a:path>
                </a:pathLst>
              </a:custGeom>
              <a:solidFill>
                <a:srgbClr val="FFB91D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Oval 33"/>
              <p:cNvSpPr>
                <a:spLocks noChangeArrowheads="1"/>
              </p:cNvSpPr>
              <p:nvPr/>
            </p:nvSpPr>
            <p:spPr bwMode="auto">
              <a:xfrm>
                <a:off x="2285999" y="4237037"/>
                <a:ext cx="1323975" cy="10088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chemeClr val="bg1">
                      <a:alpha val="49000"/>
                    </a:schemeClr>
                  </a:gs>
                  <a:gs pos="100000">
                    <a:schemeClr val="bg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354146" y="3971925"/>
              <a:ext cx="1684338" cy="2430488"/>
              <a:chOff x="5316046" y="4229100"/>
              <a:chExt cx="1684338" cy="2430488"/>
            </a:xfrm>
          </p:grpSpPr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5316046" y="4972075"/>
                <a:ext cx="1684338" cy="168751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92" y="44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225" y="450"/>
                  </a:cxn>
                  <a:cxn ang="0">
                    <a:pos x="449" y="225"/>
                  </a:cxn>
                  <a:cxn ang="0">
                    <a:pos x="225" y="0"/>
                  </a:cxn>
                </a:cxnLst>
                <a:rect l="0" t="0" r="r" b="b"/>
                <a:pathLst>
                  <a:path w="449" h="450">
                    <a:moveTo>
                      <a:pt x="225" y="0"/>
                    </a:moveTo>
                    <a:cubicBezTo>
                      <a:pt x="175" y="0"/>
                      <a:pt x="129" y="17"/>
                      <a:pt x="92" y="44"/>
                    </a:cubicBezTo>
                    <a:cubicBezTo>
                      <a:pt x="38" y="84"/>
                      <a:pt x="2" y="147"/>
                      <a:pt x="0" y="220"/>
                    </a:cubicBezTo>
                    <a:cubicBezTo>
                      <a:pt x="0" y="221"/>
                      <a:pt x="0" y="223"/>
                      <a:pt x="0" y="225"/>
                    </a:cubicBezTo>
                    <a:cubicBezTo>
                      <a:pt x="0" y="349"/>
                      <a:pt x="101" y="450"/>
                      <a:pt x="225" y="450"/>
                    </a:cubicBezTo>
                    <a:cubicBezTo>
                      <a:pt x="349" y="450"/>
                      <a:pt x="449" y="349"/>
                      <a:pt x="449" y="225"/>
                    </a:cubicBezTo>
                    <a:cubicBezTo>
                      <a:pt x="449" y="101"/>
                      <a:pt x="349" y="0"/>
                      <a:pt x="225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Oval 33"/>
              <p:cNvSpPr>
                <a:spLocks noChangeArrowheads="1"/>
              </p:cNvSpPr>
              <p:nvPr/>
            </p:nvSpPr>
            <p:spPr bwMode="auto">
              <a:xfrm>
                <a:off x="5524499" y="4229100"/>
                <a:ext cx="1323975" cy="10088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chemeClr val="bg1">
                      <a:alpha val="49000"/>
                    </a:schemeClr>
                  </a:gs>
                  <a:gs pos="100000">
                    <a:schemeClr val="bg1">
                      <a:shade val="100000"/>
                      <a:satMod val="115000"/>
                      <a:alpha val="0"/>
                    </a:schemeClr>
                  </a:gs>
                </a:gsLst>
                <a:lin ang="54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Circular Arrow 9"/>
            <p:cNvSpPr/>
            <p:nvPr/>
          </p:nvSpPr>
          <p:spPr>
            <a:xfrm rot="16461288">
              <a:off x="2499382" y="1574385"/>
              <a:ext cx="2031475" cy="2031475"/>
            </a:xfrm>
            <a:prstGeom prst="circularArrow">
              <a:avLst>
                <a:gd name="adj1" fmla="val 11745"/>
                <a:gd name="adj2" fmla="val 1142319"/>
                <a:gd name="adj3" fmla="val 20543460"/>
                <a:gd name="adj4" fmla="val 16135070"/>
                <a:gd name="adj5" fmla="val 12500"/>
              </a:avLst>
            </a:prstGeom>
            <a:gradFill flip="none" rotWithShape="1">
              <a:gsLst>
                <a:gs pos="0">
                  <a:srgbClr val="000000"/>
                </a:gs>
                <a:gs pos="76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ircular Arrow 10"/>
            <p:cNvSpPr/>
            <p:nvPr/>
          </p:nvSpPr>
          <p:spPr>
            <a:xfrm rot="208514">
              <a:off x="4628031" y="1559892"/>
              <a:ext cx="2031475" cy="203147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35070"/>
                <a:gd name="adj5" fmla="val 12500"/>
              </a:avLst>
            </a:prstGeom>
            <a:gradFill flip="none" rotWithShape="1">
              <a:gsLst>
                <a:gs pos="0">
                  <a:srgbClr val="000000"/>
                </a:gs>
                <a:gs pos="76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ircular Arrow 11"/>
            <p:cNvSpPr/>
            <p:nvPr/>
          </p:nvSpPr>
          <p:spPr>
            <a:xfrm rot="8285624">
              <a:off x="3558207" y="4419158"/>
              <a:ext cx="2031475" cy="203147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35070"/>
                <a:gd name="adj5" fmla="val 12500"/>
              </a:avLst>
            </a:prstGeom>
            <a:gradFill flip="none" rotWithShape="1">
              <a:gsLst>
                <a:gs pos="0">
                  <a:srgbClr val="000000"/>
                </a:gs>
                <a:gs pos="76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1857356" y="3071810"/>
            <a:ext cx="14287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№1 </a:t>
            </a:r>
            <a:r>
              <a:rPr lang="kk-K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отбасылық</a:t>
            </a:r>
            <a:r>
              <a:rPr lang="kk-KZ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оқу кітапханасы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86446" y="5214950"/>
            <a:ext cx="121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№4 кітапхана бөлімшесі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43372" y="1643050"/>
            <a:ext cx="121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Орталық қалалық кітапхана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81120" y="285728"/>
            <a:ext cx="7562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Саран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қаласының орталықтандырылған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кітапхана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жүйесі»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КММ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Freeform 10"/>
          <p:cNvSpPr>
            <a:spLocks/>
          </p:cNvSpPr>
          <p:nvPr/>
        </p:nvSpPr>
        <p:spPr bwMode="auto">
          <a:xfrm>
            <a:off x="6072198" y="2786058"/>
            <a:ext cx="1684338" cy="1685925"/>
          </a:xfrm>
          <a:custGeom>
            <a:avLst/>
            <a:gdLst/>
            <a:ahLst/>
            <a:cxnLst>
              <a:cxn ang="0">
                <a:pos x="356" y="43"/>
              </a:cxn>
              <a:cxn ang="0">
                <a:pos x="224" y="0"/>
              </a:cxn>
              <a:cxn ang="0">
                <a:pos x="0" y="225"/>
              </a:cxn>
              <a:cxn ang="0">
                <a:pos x="224" y="450"/>
              </a:cxn>
              <a:cxn ang="0">
                <a:pos x="449" y="225"/>
              </a:cxn>
              <a:cxn ang="0">
                <a:pos x="449" y="220"/>
              </a:cxn>
              <a:cxn ang="0">
                <a:pos x="356" y="43"/>
              </a:cxn>
            </a:cxnLst>
            <a:rect l="0" t="0" r="r" b="b"/>
            <a:pathLst>
              <a:path w="449" h="450">
                <a:moveTo>
                  <a:pt x="356" y="43"/>
                </a:moveTo>
                <a:cubicBezTo>
                  <a:pt x="319" y="16"/>
                  <a:pt x="274" y="0"/>
                  <a:pt x="224" y="0"/>
                </a:cubicBezTo>
                <a:cubicBezTo>
                  <a:pt x="100" y="0"/>
                  <a:pt x="0" y="101"/>
                  <a:pt x="0" y="225"/>
                </a:cubicBezTo>
                <a:cubicBezTo>
                  <a:pt x="0" y="349"/>
                  <a:pt x="100" y="450"/>
                  <a:pt x="224" y="450"/>
                </a:cubicBezTo>
                <a:cubicBezTo>
                  <a:pt x="349" y="450"/>
                  <a:pt x="449" y="349"/>
                  <a:pt x="449" y="225"/>
                </a:cubicBezTo>
                <a:cubicBezTo>
                  <a:pt x="449" y="223"/>
                  <a:pt x="449" y="221"/>
                  <a:pt x="449" y="220"/>
                </a:cubicBezTo>
                <a:cubicBezTo>
                  <a:pt x="447" y="147"/>
                  <a:pt x="411" y="83"/>
                  <a:pt x="356" y="43"/>
                </a:cubicBezTo>
                <a:close/>
              </a:path>
            </a:pathLst>
          </a:custGeom>
          <a:solidFill>
            <a:srgbClr val="FFB91D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Circular Arrow 11"/>
          <p:cNvSpPr/>
          <p:nvPr/>
        </p:nvSpPr>
        <p:spPr>
          <a:xfrm rot="12970997">
            <a:off x="1483795" y="3769817"/>
            <a:ext cx="2031475" cy="20314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35070"/>
              <a:gd name="adj5" fmla="val 12500"/>
            </a:avLst>
          </a:prstGeom>
          <a:gradFill flip="none" rotWithShape="1">
            <a:gsLst>
              <a:gs pos="0">
                <a:srgbClr val="000000"/>
              </a:gs>
              <a:gs pos="76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ircular Arrow 11"/>
          <p:cNvSpPr/>
          <p:nvPr/>
        </p:nvSpPr>
        <p:spPr>
          <a:xfrm rot="4374833">
            <a:off x="6040049" y="3611164"/>
            <a:ext cx="2031475" cy="20314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35070"/>
              <a:gd name="adj5" fmla="val 12500"/>
            </a:avLst>
          </a:prstGeom>
          <a:gradFill flip="none" rotWithShape="1">
            <a:gsLst>
              <a:gs pos="0">
                <a:srgbClr val="000000"/>
              </a:gs>
              <a:gs pos="76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1"/>
          <p:cNvSpPr/>
          <p:nvPr/>
        </p:nvSpPr>
        <p:spPr>
          <a:xfrm>
            <a:off x="6143636" y="3000372"/>
            <a:ext cx="1571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№2 отбасылық оқу кітапханасы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9" name="Rectangle 19"/>
          <p:cNvSpPr/>
          <p:nvPr/>
        </p:nvSpPr>
        <p:spPr>
          <a:xfrm>
            <a:off x="2500298" y="5214950"/>
            <a:ext cx="121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№3 кітапхана бөлімшесі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85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500034" y="3000372"/>
            <a:ext cx="8229600" cy="1143000"/>
          </a:xfrm>
        </p:spPr>
        <p:txBody>
          <a:bodyPr>
            <a:noAutofit/>
          </a:bodyPr>
          <a:lstStyle/>
          <a:p>
            <a:r>
              <a:rPr lang="kk-KZ" sz="8000" b="1" dirty="0" smtClean="0">
                <a:solidFill>
                  <a:schemeClr val="accent1">
                    <a:lumMod val="75000"/>
                  </a:schemeClr>
                </a:solidFill>
              </a:rPr>
              <a:t>Назарларыңызға рахмет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14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-142908" y="2643182"/>
            <a:ext cx="38576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0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2021-2023 жылғы бақылау көрсеткіштерін талдау</a:t>
            </a:r>
            <a:endParaRPr lang="en-US" sz="3000" b="1" i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3571868" y="1643050"/>
          <a:ext cx="5286412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357166"/>
            <a:ext cx="642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6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01.01.2023 жылғы құжат қоры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5" name="Chart 2"/>
          <p:cNvGraphicFramePr/>
          <p:nvPr>
            <p:extLst>
              <p:ext uri="{D42A27DB-BD31-4B8C-83A1-F6EECF244321}">
                <p14:modId xmlns="" xmlns:p14="http://schemas.microsoft.com/office/powerpoint/2010/main" val="297385534"/>
              </p:ext>
            </p:extLst>
          </p:nvPr>
        </p:nvGraphicFramePr>
        <p:xfrm>
          <a:off x="928662" y="1071546"/>
          <a:ext cx="7715304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7422" y="357166"/>
            <a:ext cx="614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Кітап қорын жинақтау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428992" y="1714488"/>
          <a:ext cx="5500726" cy="388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1\Desktop\WhatsApp Image 2024-12-24 at 15.39.2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2928958" cy="21967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7" name="Picture 3" descr="C:\Users\1\Desktop\WhatsApp Image 2024-12-24 at 15.38.4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00504"/>
            <a:ext cx="2928958" cy="219671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7422" y="357166"/>
            <a:ext cx="614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Бюджеттік қаржыландыру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00034" y="1785926"/>
          <a:ext cx="8286808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7422" y="357166"/>
            <a:ext cx="614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Жылдың басты оқиғалары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D:\Рабочий стол\паспорта\2024 паспорта\фото 2024\03.09.24 день языков\IMG_18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786190"/>
            <a:ext cx="3290034" cy="243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pic>
        <p:nvPicPr>
          <p:cNvPr id="15362" name="Picture 2" descr="C:\Users\1\Downloads\№4 кітапхана бөлімшесінде Саран қаласының 70 жылдығы аясында коворкинг орталығы ашылды. Коворкинг орталығы-заманауи тренд, бос уақытты ұйымдастырудың танымал форматы. Іс-шараға қатысқан жергілікті ақындар Т.В. Стре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214422"/>
            <a:ext cx="3431849" cy="20002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</p:pic>
      <p:sp>
        <p:nvSpPr>
          <p:cNvPr id="5" name="TextBox 4"/>
          <p:cNvSpPr txBox="1"/>
          <p:nvPr/>
        </p:nvSpPr>
        <p:spPr>
          <a:xfrm>
            <a:off x="1071538" y="3357562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 smtClean="0"/>
              <a:t>Дубовка кентінде коворкинг ашылуы</a:t>
            </a:r>
            <a:endParaRPr lang="ru-RU" sz="1400" dirty="0"/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 l="14270" t="23077" r="40488" b="16718"/>
          <a:stretch>
            <a:fillRect/>
          </a:stretch>
        </p:blipFill>
        <p:spPr bwMode="auto">
          <a:xfrm>
            <a:off x="5072066" y="1214422"/>
            <a:ext cx="2686050" cy="201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</p:pic>
      <p:sp>
        <p:nvSpPr>
          <p:cNvPr id="7" name="Прямоугольник 6"/>
          <p:cNvSpPr/>
          <p:nvPr/>
        </p:nvSpPr>
        <p:spPr>
          <a:xfrm>
            <a:off x="4429124" y="3214686"/>
            <a:ext cx="39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"Оқитын</a:t>
            </a:r>
            <a:r>
              <a:rPr lang="ru-RU" sz="1400" dirty="0" smtClean="0"/>
              <a:t> </a:t>
            </a:r>
            <a:r>
              <a:rPr lang="kk-KZ" sz="1400" dirty="0" smtClean="0"/>
              <a:t>ұ</a:t>
            </a:r>
            <a:r>
              <a:rPr lang="ru-RU" sz="1400" dirty="0" err="1" smtClean="0"/>
              <a:t>лт</a:t>
            </a:r>
            <a:r>
              <a:rPr lang="ru-RU" sz="1400" dirty="0" smtClean="0"/>
              <a:t> </a:t>
            </a:r>
            <a:r>
              <a:rPr lang="ru-RU" sz="1400" dirty="0" smtClean="0"/>
              <a:t>– </a:t>
            </a:r>
            <a:r>
              <a:rPr lang="ru-RU" sz="1400" dirty="0" err="1" smtClean="0"/>
              <a:t>өркендеген мемлекет</a:t>
            </a:r>
            <a:r>
              <a:rPr lang="ru-RU" sz="1400" dirty="0" smtClean="0"/>
              <a:t>" </a:t>
            </a:r>
            <a:endParaRPr lang="ru-RU" sz="1400" dirty="0" smtClean="0"/>
          </a:p>
          <a:p>
            <a:pPr algn="ctr"/>
            <a:r>
              <a:rPr lang="ru-RU" sz="1400" dirty="0" err="1" smtClean="0"/>
              <a:t>атты</a:t>
            </a:r>
            <a:r>
              <a:rPr lang="ru-RU" sz="1400" dirty="0" smtClean="0"/>
              <a:t> </a:t>
            </a:r>
            <a:r>
              <a:rPr lang="ru-RU" sz="1400" dirty="0" err="1" smtClean="0"/>
              <a:t>оқырмандар конференциясы</a:t>
            </a:r>
            <a:endParaRPr lang="ru-RU" sz="1400" dirty="0"/>
          </a:p>
        </p:txBody>
      </p:sp>
      <p:pic>
        <p:nvPicPr>
          <p:cNvPr id="8" name="Рисунок 7" descr="C:\Users\1\Downloads\WhatsApp Image 2024-12-25 at 17.08.23.jpeg"/>
          <p:cNvPicPr/>
          <p:nvPr/>
        </p:nvPicPr>
        <p:blipFill>
          <a:blip r:embed="rId5"/>
          <a:srcRect l="3893" t="19156" r="6083" b="7143"/>
          <a:stretch>
            <a:fillRect/>
          </a:stretch>
        </p:blipFill>
        <p:spPr bwMode="auto">
          <a:xfrm>
            <a:off x="785786" y="3786190"/>
            <a:ext cx="35242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3108" y="214290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Оқырмандарды тартудың жаңа формалары </a:t>
            </a:r>
          </a:p>
          <a:p>
            <a:pPr algn="ctr"/>
            <a:r>
              <a:rPr lang="kk-KZ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мен әдістері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«Жолда оқитын кітаптар» акциясыИнва-таксиде және қала автостанциясында кітап оқуға арналған QR-кодтар пайда болды. #сараньQR кодтар арқылы кітаптарды жүктей отырып, оқырмандар керемет кітаптар әлеміне енеді. Әзірге вир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7224" y="1142984"/>
            <a:ext cx="3048000" cy="2286000"/>
          </a:xfrm>
          <a:prstGeom prst="rect">
            <a:avLst/>
          </a:prstGeom>
        </p:spPr>
      </p:pic>
      <p:pic>
        <p:nvPicPr>
          <p:cNvPr id="1028" name="Picture 4" descr="C:\Users\1\Desktop\фотки\Орталық қалалық кітапхананың коворкингінде жазушы, ақын, кәсіби жаттықтырушы Марина Алясовамен 'Поэтические кружева' әдеби қонақжайы аясында ' Махаббат философиясын түсіну... ' кеші өтті. Кездесу басында қонақжай жете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214422"/>
            <a:ext cx="3109811" cy="17478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sp>
        <p:nvSpPr>
          <p:cNvPr id="7" name="TextBox 6"/>
          <p:cNvSpPr txBox="1"/>
          <p:nvPr/>
        </p:nvSpPr>
        <p:spPr>
          <a:xfrm>
            <a:off x="5000628" y="2928934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dirty="0" smtClean="0"/>
              <a:t>Жазушы, ақын, кәсіби жаттықтырушы Марина Алясовамен кездесу</a:t>
            </a:r>
            <a:endParaRPr lang="ru-RU" sz="1400" dirty="0"/>
          </a:p>
        </p:txBody>
      </p:sp>
      <p:pic>
        <p:nvPicPr>
          <p:cNvPr id="8" name="Рисунок 7" descr="C:\Users\1\Downloads\'Kitap Time 2024' республикалық кітап фестивалі аясында Жамбыл Жабаевтың ескерткіші жанында Жамбыл Жабаевтың шығармашылығына арналған 'Жамбыл Жабаев – Отанға деген сүйіспеншілікті поэзия арқылы' атты оқу мерекесі ө (1)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929066"/>
            <a:ext cx="3714776" cy="214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sp>
        <p:nvSpPr>
          <p:cNvPr id="9" name="Прямоугольник 8"/>
          <p:cNvSpPr/>
          <p:nvPr/>
        </p:nvSpPr>
        <p:spPr>
          <a:xfrm>
            <a:off x="357158" y="6143644"/>
            <a:ext cx="4071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"Жамбыл </a:t>
            </a:r>
            <a:r>
              <a:rPr lang="ru-RU" sz="1400" dirty="0" err="1" smtClean="0"/>
              <a:t>Жабаев</a:t>
            </a:r>
            <a:r>
              <a:rPr lang="ru-RU" sz="1400" dirty="0" smtClean="0"/>
              <a:t> – </a:t>
            </a:r>
            <a:r>
              <a:rPr lang="ru-RU" sz="1400" dirty="0" err="1" smtClean="0"/>
              <a:t>Отанға деген</a:t>
            </a:r>
            <a:r>
              <a:rPr lang="ru-RU" sz="1400" dirty="0" smtClean="0"/>
              <a:t> </a:t>
            </a:r>
            <a:r>
              <a:rPr lang="ru-RU" sz="1400" dirty="0" err="1" smtClean="0"/>
              <a:t>сүйіспеншілікті</a:t>
            </a:r>
            <a:r>
              <a:rPr lang="ru-RU" sz="1400" dirty="0" smtClean="0"/>
              <a:t> </a:t>
            </a:r>
          </a:p>
          <a:p>
            <a:pPr algn="ctr"/>
            <a:r>
              <a:rPr lang="ru-RU" sz="1400" dirty="0" smtClean="0"/>
              <a:t>поэзия </a:t>
            </a:r>
            <a:r>
              <a:rPr lang="ru-RU" sz="1400" dirty="0" err="1" smtClean="0"/>
              <a:t>арқылы</a:t>
            </a:r>
            <a:r>
              <a:rPr lang="ru-RU" sz="1400" dirty="0" smtClean="0"/>
              <a:t>" </a:t>
            </a:r>
            <a:r>
              <a:rPr lang="ru-RU" sz="1400" dirty="0" err="1" smtClean="0"/>
              <a:t>атты</a:t>
            </a:r>
            <a:r>
              <a:rPr lang="ru-RU" sz="1400" dirty="0" smtClean="0"/>
              <a:t> </a:t>
            </a:r>
            <a:r>
              <a:rPr lang="ru-RU" sz="1400" dirty="0" err="1" smtClean="0"/>
              <a:t>оқу мерекесі</a:t>
            </a:r>
            <a:endParaRPr lang="ru-RU" sz="1400" dirty="0"/>
          </a:p>
        </p:txBody>
      </p:sp>
      <p:pic>
        <p:nvPicPr>
          <p:cNvPr id="10" name="Рисунок 9" descr="C:\Users\1\Downloads\№2 ООК коворкингіндегі 'Интерьер суреті' арт-timы – бұл 'Шабыт' шығармашылық клубы мен Н.В. Гоголь атындағы ОӘҒК шеберлер клубының жаңа кездесуі, онда қатысушылар қолөнердің жаңа түрін – көлемді интерьер суретін жа (1)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3500438"/>
            <a:ext cx="28003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</p:pic>
      <p:sp>
        <p:nvSpPr>
          <p:cNvPr id="11" name="Прямоугольник 10"/>
          <p:cNvSpPr/>
          <p:nvPr/>
        </p:nvSpPr>
        <p:spPr>
          <a:xfrm>
            <a:off x="5357818" y="6357958"/>
            <a:ext cx="22630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"Интерьер </a:t>
            </a:r>
            <a:r>
              <a:rPr lang="ru-RU" sz="1400" dirty="0" err="1" smtClean="0"/>
              <a:t>суреті</a:t>
            </a:r>
            <a:r>
              <a:rPr lang="ru-RU" sz="1400" dirty="0" smtClean="0"/>
              <a:t>" </a:t>
            </a:r>
            <a:r>
              <a:rPr lang="ru-RU" sz="1400" dirty="0" err="1" smtClean="0"/>
              <a:t>арт</a:t>
            </a:r>
            <a:r>
              <a:rPr lang="ru-RU" sz="1400" dirty="0" smtClean="0"/>
              <a:t>-</a:t>
            </a:r>
            <a:r>
              <a:rPr lang="en-US" sz="1400" dirty="0" err="1" smtClean="0"/>
              <a:t>tim</a:t>
            </a:r>
            <a:r>
              <a:rPr lang="ru-RU" sz="1400" dirty="0" err="1" smtClean="0"/>
              <a:t>ы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28662" y="3429000"/>
            <a:ext cx="2928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dirty="0" smtClean="0"/>
              <a:t>Жолда оқитын кітаптар акциясы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фотки\Коворкингте 'Жас толқын' клубының мүшелері, Абай атындағы СЖГТК студенттері, Абай атындағы ЖББМ оқушыларының қатысуымен 'Арманым да, өлеңім де – өмірімнің айнасы' әдеби караокесі өтті. Іс-шара барысында қазақ ақындары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857232"/>
            <a:ext cx="3334991" cy="20002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sp>
        <p:nvSpPr>
          <p:cNvPr id="3" name="TextBox 2"/>
          <p:cNvSpPr txBox="1"/>
          <p:nvPr/>
        </p:nvSpPr>
        <p:spPr>
          <a:xfrm>
            <a:off x="5715008" y="2857496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dirty="0" smtClean="0"/>
              <a:t>“Арманым да, өлеңім де –өмірімнің айнасы”  әдеби караокесі</a:t>
            </a:r>
            <a:endParaRPr lang="ru-RU" sz="1400" dirty="0"/>
          </a:p>
        </p:txBody>
      </p:sp>
      <p:pic>
        <p:nvPicPr>
          <p:cNvPr id="4" name="Рисунок 3" descr="C:\Users\1\Downloads\ОҚК коворкингінде А.Құнанбаев атындағы СЖГТК студенттері үшін 'Жасөспірімдер ортасындағы суицид' атты дөңгелек үстел өткізілді. Аталған тақырыпты талқылауға- кәмелетке толмағандар ісі жөніндегі ювеналды полиция тобының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857232"/>
            <a:ext cx="3287773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sp>
        <p:nvSpPr>
          <p:cNvPr id="5" name="Прямоугольник 4"/>
          <p:cNvSpPr/>
          <p:nvPr/>
        </p:nvSpPr>
        <p:spPr>
          <a:xfrm>
            <a:off x="0" y="2857496"/>
            <a:ext cx="3286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"Жасөспірімдер ортасындағы</a:t>
            </a:r>
            <a:r>
              <a:rPr lang="ru-RU" sz="1400" dirty="0" smtClean="0"/>
              <a:t> </a:t>
            </a:r>
          </a:p>
          <a:p>
            <a:pPr algn="ctr"/>
            <a:r>
              <a:rPr lang="ru-RU" sz="1400" dirty="0" smtClean="0"/>
              <a:t>суицид" </a:t>
            </a:r>
            <a:r>
              <a:rPr lang="ru-RU" sz="1400" dirty="0" err="1" smtClean="0"/>
              <a:t>атты</a:t>
            </a:r>
            <a:r>
              <a:rPr lang="ru-RU" sz="1400" dirty="0" smtClean="0"/>
              <a:t> </a:t>
            </a:r>
            <a:r>
              <a:rPr lang="ru-RU" sz="1400" dirty="0" err="1" smtClean="0"/>
              <a:t>дөңгелек үстел</a:t>
            </a:r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6" name="Рисунок 5" descr="C:\Users\1\Downloads\26 сәуірде Саран қаласында 'Жақсылық әлемі' 'Отбасын қолдау орталығы' қоғамдық бірлестіктің ашылуы өтті. Қала тұрғындарына Орталық қалалық кітапхана 'Кітапты оқы да – басқаға бер' атты буккроссинг ұсынды. 26 апреля в г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786190"/>
            <a:ext cx="218122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/>
          <p:cNvSpPr/>
          <p:nvPr/>
        </p:nvSpPr>
        <p:spPr>
          <a:xfrm>
            <a:off x="2643174" y="6215082"/>
            <a:ext cx="3500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"</a:t>
            </a:r>
            <a:r>
              <a:rPr lang="ru-RU" sz="1200" dirty="0" err="1" smtClean="0"/>
              <a:t>Отбасын</a:t>
            </a:r>
            <a:r>
              <a:rPr lang="ru-RU" sz="1200" dirty="0" smtClean="0"/>
              <a:t> </a:t>
            </a:r>
            <a:r>
              <a:rPr lang="ru-RU" sz="1200" dirty="0" err="1" smtClean="0"/>
              <a:t>қолдау орталығы" </a:t>
            </a:r>
            <a:r>
              <a:rPr lang="ru-RU" sz="1200" dirty="0" smtClean="0"/>
              <a:t>ҚБ </a:t>
            </a:r>
            <a:r>
              <a:rPr lang="ru-RU" sz="1200" dirty="0" err="1" smtClean="0"/>
              <a:t>ашылуындағы</a:t>
            </a:r>
            <a:endParaRPr lang="ru-RU" sz="1200" dirty="0" smtClean="0"/>
          </a:p>
          <a:p>
            <a:r>
              <a:rPr lang="ru-RU" sz="1200" dirty="0" smtClean="0"/>
              <a:t> "</a:t>
            </a:r>
            <a:r>
              <a:rPr lang="ru-RU" sz="1200" dirty="0" err="1" smtClean="0"/>
              <a:t>Кітапты</a:t>
            </a:r>
            <a:r>
              <a:rPr lang="ru-RU" sz="1200" dirty="0" smtClean="0"/>
              <a:t> </a:t>
            </a:r>
            <a:r>
              <a:rPr lang="ru-RU" sz="1200" dirty="0" err="1" smtClean="0"/>
              <a:t>оқы </a:t>
            </a:r>
            <a:r>
              <a:rPr lang="ru-RU" sz="1200" dirty="0" smtClean="0"/>
              <a:t>да – </a:t>
            </a:r>
            <a:r>
              <a:rPr lang="ru-RU" sz="1200" dirty="0" err="1" smtClean="0"/>
              <a:t>басқаға бер</a:t>
            </a:r>
            <a:r>
              <a:rPr lang="ru-RU" sz="1200" dirty="0" smtClean="0"/>
              <a:t>" </a:t>
            </a:r>
            <a:r>
              <a:rPr lang="ru-RU" sz="1200" dirty="0" err="1" smtClean="0"/>
              <a:t>атты</a:t>
            </a:r>
            <a:r>
              <a:rPr lang="ru-RU" sz="1200" dirty="0" smtClean="0"/>
              <a:t> </a:t>
            </a:r>
            <a:r>
              <a:rPr lang="ru-RU" sz="1200" dirty="0" err="1" smtClean="0"/>
              <a:t>буккроссингі</a:t>
            </a:r>
            <a:r>
              <a:rPr lang="ru-RU" sz="1200" dirty="0" smtClean="0"/>
              <a:t> </a:t>
            </a:r>
            <a:endParaRPr lang="ru-RU" sz="1200" dirty="0"/>
          </a:p>
        </p:txBody>
      </p:sp>
      <p:pic>
        <p:nvPicPr>
          <p:cNvPr id="8" name="Рисунок 7"/>
          <p:cNvPicPr/>
          <p:nvPr/>
        </p:nvPicPr>
        <p:blipFill>
          <a:blip r:embed="rId5" cstate="print"/>
          <a:srcRect l="24212" t="13675" r="50775" b="6838"/>
          <a:stretch>
            <a:fillRect/>
          </a:stretch>
        </p:blipFill>
        <p:spPr bwMode="auto">
          <a:xfrm>
            <a:off x="3643306" y="357166"/>
            <a:ext cx="1714512" cy="280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divot"/>
          </a:sp3d>
        </p:spPr>
      </p:pic>
      <p:sp>
        <p:nvSpPr>
          <p:cNvPr id="9" name="Прямоугольник 8"/>
          <p:cNvSpPr/>
          <p:nvPr/>
        </p:nvSpPr>
        <p:spPr>
          <a:xfrm>
            <a:off x="3000364" y="3143248"/>
            <a:ext cx="2857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/>
              <a:t>«Жүрегіме жақын сүйікті қалам!»</a:t>
            </a:r>
            <a:endParaRPr lang="ru-RU" sz="1400" dirty="0" smtClean="0"/>
          </a:p>
          <a:p>
            <a:pPr algn="ctr"/>
            <a:r>
              <a:rPr lang="ru-RU" sz="1400" dirty="0" smtClean="0"/>
              <a:t> </a:t>
            </a:r>
            <a:r>
              <a:rPr lang="ru-RU" sz="1400" dirty="0" err="1" smtClean="0"/>
              <a:t>авторлық бенефисі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72198" y="5715016"/>
            <a:ext cx="2500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«Масленица - </a:t>
            </a:r>
            <a:r>
              <a:rPr lang="ru-RU" sz="1400" dirty="0" err="1" smtClean="0"/>
              <a:t>күн мерекесі</a:t>
            </a:r>
            <a:r>
              <a:rPr lang="ru-RU" sz="1400" dirty="0" smtClean="0"/>
              <a:t>!» </a:t>
            </a:r>
          </a:p>
          <a:p>
            <a:pPr algn="ctr"/>
            <a:r>
              <a:rPr lang="ru-RU" sz="1400" dirty="0" err="1" smtClean="0"/>
              <a:t>атты</a:t>
            </a:r>
            <a:r>
              <a:rPr lang="ru-RU" sz="1400" dirty="0" smtClean="0"/>
              <a:t> </a:t>
            </a:r>
            <a:r>
              <a:rPr lang="ru-RU" sz="1400" dirty="0" err="1" smtClean="0"/>
              <a:t>әңгіме кездесуі</a:t>
            </a:r>
            <a:r>
              <a:rPr lang="ru-RU" sz="1400" dirty="0" smtClean="0"/>
              <a:t> </a:t>
            </a:r>
            <a:endParaRPr lang="ru-RU" sz="1400" dirty="0"/>
          </a:p>
        </p:txBody>
      </p:sp>
      <p:pic>
        <p:nvPicPr>
          <p:cNvPr id="11" name="Рисунок 10"/>
          <p:cNvPicPr/>
          <p:nvPr/>
        </p:nvPicPr>
        <p:blipFill>
          <a:blip r:embed="rId6"/>
          <a:srcRect l="14110" t="31339" r="40994" b="23647"/>
          <a:stretch>
            <a:fillRect/>
          </a:stretch>
        </p:blipFill>
        <p:spPr bwMode="auto">
          <a:xfrm>
            <a:off x="5643570" y="3643314"/>
            <a:ext cx="330963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 descr="\\192.168.10.12\Pablik\!ПАПКАФОТОВИДЕО\2024\март\14.03.24 жас отау наурыз\WhatsApp Image 2024-03-15 at 16.40.37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3643314"/>
            <a:ext cx="278608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Прямоугольник 12"/>
          <p:cNvSpPr/>
          <p:nvPr/>
        </p:nvSpPr>
        <p:spPr>
          <a:xfrm>
            <a:off x="0" y="5643578"/>
            <a:ext cx="2786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«Ұлттық мереке</a:t>
            </a:r>
            <a:r>
              <a:rPr lang="ru-RU" sz="1400" dirty="0" smtClean="0"/>
              <a:t> – </a:t>
            </a:r>
            <a:r>
              <a:rPr lang="ru-RU" sz="1400" dirty="0" err="1" smtClean="0"/>
              <a:t>ұрпаққа өнеге»</a:t>
            </a:r>
            <a:endParaRPr lang="ru-RU" sz="1400" dirty="0" smtClean="0"/>
          </a:p>
          <a:p>
            <a:pPr algn="ctr"/>
            <a:r>
              <a:rPr lang="ru-RU" sz="1400" dirty="0" smtClean="0"/>
              <a:t> </a:t>
            </a:r>
            <a:r>
              <a:rPr lang="ru-RU" sz="1400" dirty="0" err="1" smtClean="0"/>
              <a:t>атты</a:t>
            </a:r>
            <a:r>
              <a:rPr lang="ru-RU" sz="1400" dirty="0" smtClean="0"/>
              <a:t> </a:t>
            </a:r>
            <a:r>
              <a:rPr lang="ru-RU" sz="1400" dirty="0" err="1" smtClean="0"/>
              <a:t>дәстүр сағаты</a:t>
            </a:r>
            <a:r>
              <a:rPr lang="ru-RU" sz="1400" dirty="0" smtClean="0"/>
              <a:t> 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6">
      <a:dk1>
        <a:sysClr val="windowText" lastClr="000000"/>
      </a:dk1>
      <a:lt1>
        <a:sysClr val="window" lastClr="FFFFFF"/>
      </a:lt1>
      <a:dk2>
        <a:srgbClr val="D26900"/>
      </a:dk2>
      <a:lt2>
        <a:srgbClr val="DEDEE0"/>
      </a:lt2>
      <a:accent1>
        <a:srgbClr val="680000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511</Words>
  <Application>Microsoft Office PowerPoint</Application>
  <PresentationFormat>Экран (4:3)</PresentationFormat>
  <Paragraphs>124</Paragraphs>
  <Slides>20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Краеведческие пособия,  посвященные 70-летию города Сарани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Назарларыңызға рахмет</vt:lpstr>
    </vt:vector>
  </TitlesOfParts>
  <Company>Design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Designer</dc:creator>
  <cp:lastModifiedBy>1</cp:lastModifiedBy>
  <cp:revision>258</cp:revision>
  <dcterms:created xsi:type="dcterms:W3CDTF">2011-07-29T10:27:17Z</dcterms:created>
  <dcterms:modified xsi:type="dcterms:W3CDTF">2024-12-26T06:12:35Z</dcterms:modified>
</cp:coreProperties>
</file>